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59" r:id="rId7"/>
    <p:sldId id="263" r:id="rId8"/>
    <p:sldId id="269" r:id="rId9"/>
    <p:sldId id="264" r:id="rId10"/>
    <p:sldId id="260" r:id="rId11"/>
    <p:sldId id="271" r:id="rId12"/>
    <p:sldId id="323" r:id="rId13"/>
    <p:sldId id="297" r:id="rId14"/>
    <p:sldId id="275" r:id="rId15"/>
    <p:sldId id="277" r:id="rId16"/>
    <p:sldId id="281" r:id="rId17"/>
    <p:sldId id="278" r:id="rId18"/>
    <p:sldId id="280" r:id="rId19"/>
    <p:sldId id="276" r:id="rId20"/>
    <p:sldId id="283" r:id="rId21"/>
    <p:sldId id="288" r:id="rId22"/>
    <p:sldId id="287" r:id="rId23"/>
    <p:sldId id="289" r:id="rId24"/>
    <p:sldId id="284" r:id="rId25"/>
    <p:sldId id="290" r:id="rId26"/>
    <p:sldId id="292" r:id="rId27"/>
    <p:sldId id="293" r:id="rId28"/>
    <p:sldId id="294" r:id="rId29"/>
    <p:sldId id="295" r:id="rId30"/>
    <p:sldId id="296" r:id="rId31"/>
    <p:sldId id="300" r:id="rId32"/>
    <p:sldId id="301" r:id="rId33"/>
    <p:sldId id="303" r:id="rId34"/>
    <p:sldId id="305" r:id="rId35"/>
    <p:sldId id="306" r:id="rId36"/>
    <p:sldId id="307" r:id="rId37"/>
    <p:sldId id="308" r:id="rId38"/>
    <p:sldId id="309" r:id="rId39"/>
    <p:sldId id="316" r:id="rId40"/>
    <p:sldId id="311" r:id="rId41"/>
    <p:sldId id="312" r:id="rId42"/>
    <p:sldId id="313" r:id="rId43"/>
    <p:sldId id="314" r:id="rId44"/>
    <p:sldId id="317" r:id="rId45"/>
    <p:sldId id="318" r:id="rId46"/>
    <p:sldId id="319" r:id="rId47"/>
    <p:sldId id="320" r:id="rId48"/>
    <p:sldId id="304" r:id="rId49"/>
    <p:sldId id="32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10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36" y="108"/>
      </p:cViewPr>
      <p:guideLst>
        <p:guide orient="horz" pos="2151"/>
        <p:guide pos="38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presProps" Target="presProps.xml"  /><Relationship Id="rId52" Type="http://schemas.openxmlformats.org/officeDocument/2006/relationships/viewProps" Target="viewProps.xml"  /><Relationship Id="rId53" Type="http://schemas.openxmlformats.org/officeDocument/2006/relationships/theme" Target="theme/theme1.xml"  /><Relationship Id="rId54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34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9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1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9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0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03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3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96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4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7074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2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30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29.png"  /><Relationship Id="rId8" Type="http://schemas.openxmlformats.org/officeDocument/2006/relationships/image" Target="../media/image28.png"  /><Relationship Id="rId9" Type="http://schemas.openxmlformats.org/officeDocument/2006/relationships/image" Target="../media/image3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3.png"  /><Relationship Id="rId7" Type="http://schemas.openxmlformats.org/officeDocument/2006/relationships/image" Target="../media/image42.png"  /><Relationship Id="rId8" Type="http://schemas.openxmlformats.org/officeDocument/2006/relationships/image" Target="../media/image4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43.png"  /><Relationship Id="rId5" Type="http://schemas.openxmlformats.org/officeDocument/2006/relationships/image" Target="../media/image42.png"  /><Relationship Id="rId6" Type="http://schemas.openxmlformats.org/officeDocument/2006/relationships/image" Target="../media/image5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9.png"  /><Relationship Id="rId2" Type="http://schemas.openxmlformats.org/officeDocument/2006/relationships/video" Target="file:///C:\Users\&#52572;&#51060;&#49440;\OneDrive\&#49324;&#51652;\Saved%20Pictures\ppt\4-2.%20&#51109;&#48148;&#44396;&#45768;%20&#49688;&#47049;&#51312;&#51208;%20&#48143;%20&#49345;&#54408;%20&#49325;&#51228;.mp4" TargetMode="External" /><Relationship Id="rId3" Type="http://schemas.microsoft.com/office/2007/relationships/media" Target="file:///C:\Users\&#52572;&#51060;&#49440;\OneDrive\&#49324;&#51652;\Saved%20Pictures\ppt\4-2.%20&#51109;&#48148;&#44396;&#45768;%20&#49688;&#47049;&#51312;&#51208;%20&#48143;%20&#49345;&#54408;%20&#49325;&#51228;.mp4" TargetMode="External"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video" Target="file:///C:\Users\&#52572;&#51060;&#49440;\Downloads\&#47803;&#45212;&#51060;&#49660;&#54609;&#47792;(&#44256;&#44061;,&#45453;&#48124;,&#44288;&#47532;&#51088;)\&#47803;&#45212;&#51060;&#49660;&#54609;&#47792;(&#44256;&#44061;,&#45453;&#48124;)\&#47803;&#45212;&#51060;&#49660;&#54609;&#47792;(&#44256;&#44061;&#51221;&#47532;)\4-2.%20&#51109;&#48148;&#44396;&#45768;%20&#49688;&#47049;&#51312;&#51208;%20&#48143;%20&#49345;&#54408;%20&#49325;&#51228;.mp4" TargetMode="External" /><Relationship Id="rId9" Type="http://schemas.microsoft.com/office/2007/relationships/media" Target="file:///C:\Users\&#52572;&#51060;&#49440;\Downloads\&#47803;&#45212;&#51060;&#49660;&#54609;&#47792;(&#44256;&#44061;,&#45453;&#48124;,&#44288;&#47532;&#51088;)\&#47803;&#45212;&#51060;&#49660;&#54609;&#47792;(&#44256;&#44061;,&#45453;&#48124;)\&#47803;&#45212;&#51060;&#49660;&#54609;&#47792;(&#44256;&#44061;&#51221;&#47532;)\4-2.%20&#51109;&#48148;&#44396;&#45768;%20&#49688;&#47049;&#51312;&#51208;%20&#48143;%20&#49345;&#54408;%20&#49325;&#51228;.mp4" TargetMode="External"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6.png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Relationship Id="rId9" Type="http://schemas.openxmlformats.org/officeDocument/2006/relationships/image" Target="../media/image6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67.png"  /><Relationship Id="rId6" Type="http://schemas.openxmlformats.org/officeDocument/2006/relationships/image" Target="../media/image42.png"  /><Relationship Id="rId7" Type="http://schemas.openxmlformats.org/officeDocument/2006/relationships/image" Target="../media/image68.png"  /><Relationship Id="rId8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Relationship Id="rId3" Type="http://schemas.openxmlformats.org/officeDocument/2006/relationships/image" Target="../media/image42.png"  /><Relationship Id="rId4" Type="http://schemas.openxmlformats.org/officeDocument/2006/relationships/image" Target="../media/image69.png"  /><Relationship Id="rId5" Type="http://schemas.openxmlformats.org/officeDocument/2006/relationships/image" Target="../media/image43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12" Type="http://schemas.openxmlformats.org/officeDocument/2006/relationships/image" Target="../media/image42.png"  /><Relationship Id="rId13" Type="http://schemas.openxmlformats.org/officeDocument/2006/relationships/image" Target="../media/image43.png"  /><Relationship Id="rId14" Type="http://schemas.openxmlformats.org/officeDocument/2006/relationships/image" Target="../media/image74.png"  /><Relationship Id="rId2" Type="http://schemas.openxmlformats.org/officeDocument/2006/relationships/video" Target="file:///C:\Users\&#52572;&#51060;&#49440;\OneDrive\&#49324;&#51652;\Saved%20Pictures\ppt\4-2.%20&#51109;&#48148;&#44396;&#45768;%20&#49688;&#47049;&#51312;&#51208;%20&#48143;%20&#49345;&#54408;%20&#49325;&#51228;.mp4" TargetMode="External" /><Relationship Id="rId3" Type="http://schemas.microsoft.com/office/2007/relationships/media" Target="file:///C:\Users\&#52572;&#51060;&#49440;\OneDrive\&#49324;&#51652;\Saved%20Pictures\ppt\4-2.%20&#51109;&#48148;&#44396;&#45768;%20&#49688;&#47049;&#51312;&#51208;%20&#48143;%20&#49345;&#54408;%20&#49325;&#51228;.mp4" TargetMode="External"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72.png"  /><Relationship Id="rId9" Type="http://schemas.openxmlformats.org/officeDocument/2006/relationships/image" Target="../media/image7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7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Relationship Id="rId6" Type="http://schemas.openxmlformats.org/officeDocument/2006/relationships/image" Target="../media/image24.png"  /><Relationship Id="rId7" Type="http://schemas.openxmlformats.org/officeDocument/2006/relationships/image" Target="../media/image25.jpeg"  /><Relationship Id="rId8" Type="http://schemas.openxmlformats.org/officeDocument/2006/relationships/image" Target="../media/image75.png"  /><Relationship Id="rId9" Type="http://schemas.openxmlformats.org/officeDocument/2006/relationships/image" Target="../media/image7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7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7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2.png"  /><Relationship Id="rId2" Type="http://schemas.openxmlformats.org/officeDocument/2006/relationships/image" Target="../media/image41.png"  /><Relationship Id="rId3" Type="http://schemas.openxmlformats.org/officeDocument/2006/relationships/image" Target="../media/image79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80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Relationship Id="rId9" Type="http://schemas.openxmlformats.org/officeDocument/2006/relationships/image" Target="../media/image8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7.png"  /><Relationship Id="rId11" Type="http://schemas.openxmlformats.org/officeDocument/2006/relationships/image" Target="../media/image58.png"  /><Relationship Id="rId2" Type="http://schemas.openxmlformats.org/officeDocument/2006/relationships/image" Target="../media/image41.png"  /><Relationship Id="rId3" Type="http://schemas.openxmlformats.org/officeDocument/2006/relationships/image" Target="../media/image79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83.png"  /><Relationship Id="rId9" Type="http://schemas.openxmlformats.org/officeDocument/2006/relationships/image" Target="../media/image8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jpeg"  /><Relationship Id="rId6" Type="http://schemas.openxmlformats.org/officeDocument/2006/relationships/image" Target="../media/image88.png"  /><Relationship Id="rId7" Type="http://schemas.openxmlformats.org/officeDocument/2006/relationships/image" Target="../media/image89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9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92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93.png"  /><Relationship Id="rId9" Type="http://schemas.openxmlformats.org/officeDocument/2006/relationships/image" Target="../media/image9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8.png"  /><Relationship Id="rId11" Type="http://schemas.openxmlformats.org/officeDocument/2006/relationships/image" Target="../media/image98.png"  /><Relationship Id="rId2" Type="http://schemas.openxmlformats.org/officeDocument/2006/relationships/image" Target="../media/image95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Relationship Id="rId9" Type="http://schemas.openxmlformats.org/officeDocument/2006/relationships/image" Target="../media/image5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101.png"  /><Relationship Id="rId6" Type="http://schemas.openxmlformats.org/officeDocument/2006/relationships/image" Target="../media/image10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106.png"  /><Relationship Id="rId4" Type="http://schemas.openxmlformats.org/officeDocument/2006/relationships/image" Target="../media/image10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Relationship Id="rId5" Type="http://schemas.openxmlformats.org/officeDocument/2006/relationships/image" Target="../media/image109.png"  /><Relationship Id="rId6" Type="http://schemas.openxmlformats.org/officeDocument/2006/relationships/image" Target="../media/image110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1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11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113.png"  /><Relationship Id="rId4" Type="http://schemas.openxmlformats.org/officeDocument/2006/relationships/image" Target="../media/image114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11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120.png"  /><Relationship Id="rId5" Type="http://schemas.openxmlformats.org/officeDocument/2006/relationships/image" Target="../media/image121.png"  /><Relationship Id="rId6" Type="http://schemas.openxmlformats.org/officeDocument/2006/relationships/image" Target="../media/image28.png"  /><Relationship Id="rId7" Type="http://schemas.openxmlformats.org/officeDocument/2006/relationships/image" Target="../media/image122.png"  /><Relationship Id="rId8" Type="http://schemas.openxmlformats.org/officeDocument/2006/relationships/image" Target="../media/image12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ithub.com/HanHyeonJu/Ugly_Shop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jpe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Relationship Id="rId6" Type="http://schemas.openxmlformats.org/officeDocument/2006/relationships/image" Target="../media/image24.png"  /><Relationship Id="rId7" Type="http://schemas.openxmlformats.org/officeDocument/2006/relationships/image" Target="../media/image25.jpeg"  /><Relationship Id="rId8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837816" cy="537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21" y="386080"/>
            <a:ext cx="4878113" cy="60858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34930" y="6471920"/>
            <a:ext cx="1486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Artist - Kian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Mosharaf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171063"/>
            <a:ext cx="4496748" cy="2275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8000">
                <a:solidFill>
                  <a:srgbClr val="8c7764"/>
                </a:solidFill>
                <a:latin typeface="Gotham Medium"/>
              </a:rPr>
              <a:t>Ugly Shop</a:t>
            </a:r>
            <a:endParaRPr lang="en-US" altLang="ko-KR" sz="8000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800" y="4807938"/>
            <a:ext cx="1088957" cy="543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rgbClr val="c6aea2"/>
                </a:solidFill>
                <a:latin typeface="나눔바른고딕"/>
                <a:ea typeface="나눔바른고딕"/>
              </a:rPr>
              <a:t>1</a:t>
            </a:r>
            <a:r>
              <a:rPr lang="ko-KR" altLang="en-US" sz="3000" b="1">
                <a:solidFill>
                  <a:srgbClr val="c6aea2"/>
                </a:solidFill>
                <a:latin typeface="나눔바른고딕"/>
                <a:ea typeface="나눔바른고딕"/>
              </a:rPr>
              <a:t>조</a:t>
            </a:r>
            <a:endParaRPr lang="ko-KR" altLang="en-US" sz="3000" b="1">
              <a:solidFill>
                <a:srgbClr val="c6aea2"/>
              </a:solidFill>
              <a:latin typeface="나눔바른고딕"/>
              <a:ea typeface="나눔바른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6799" y="5469199"/>
            <a:ext cx="2546397" cy="29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김언정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김은지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최이선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한현주</a:t>
            </a:r>
            <a:endParaRPr lang="ko-KR" altLang="en-US" sz="1400">
              <a:solidFill>
                <a:schemeClr val="bg1">
                  <a:lumMod val="6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1242151" y="3429000"/>
            <a:ext cx="1467108" cy="29284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못난이 농산품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0750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13" y="1672183"/>
            <a:ext cx="10807391" cy="4422608"/>
          </a:xfrm>
          <a:prstGeom prst="rect">
            <a:avLst/>
          </a:prstGeom>
        </p:spPr>
      </p:pic>
      <p:sp>
        <p:nvSpPr>
          <p:cNvPr id="21" name="TextBox 16"/>
          <p:cNvSpPr txBox="1"/>
          <p:nvPr/>
        </p:nvSpPr>
        <p:spPr>
          <a:xfrm>
            <a:off x="5019414" y="848980"/>
            <a:ext cx="295648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고객 메인 홈페이지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6570" y="5369959"/>
            <a:ext cx="5956023" cy="7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8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13" y="1672183"/>
            <a:ext cx="10807391" cy="4422608"/>
          </a:xfrm>
          <a:prstGeom prst="rect">
            <a:avLst/>
          </a:prstGeom>
        </p:spPr>
      </p:pic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회원 로그인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로그인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6" name=""/>
          <p:cNvSpPr/>
          <p:nvPr/>
        </p:nvSpPr>
        <p:spPr>
          <a:xfrm>
            <a:off x="9888785" y="1506786"/>
            <a:ext cx="791838" cy="74593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rcRect r="270" b="35890"/>
          <a:stretch>
            <a:fillRect/>
          </a:stretch>
        </p:blipFill>
        <p:spPr>
          <a:xfrm>
            <a:off x="3445818" y="1937858"/>
            <a:ext cx="4692140" cy="171646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27" name=""/>
          <p:cNvCxnSpPr>
            <a:endCxn id="28" idx="3"/>
          </p:cNvCxnSpPr>
          <p:nvPr/>
        </p:nvCxnSpPr>
        <p:spPr>
          <a:xfrm rot="10800000" flipV="1">
            <a:off x="8137958" y="1925664"/>
            <a:ext cx="1727878" cy="870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rcRect t="3240" b="46120"/>
          <a:stretch>
            <a:fillRect/>
          </a:stretch>
        </p:blipFill>
        <p:spPr>
          <a:xfrm>
            <a:off x="3416796" y="3914421"/>
            <a:ext cx="4764892" cy="1710792"/>
          </a:xfrm>
          <a:prstGeom prst="rect">
            <a:avLst/>
          </a:prstGeom>
          <a:ln w="12700">
            <a:solidFill>
              <a:srgbClr val="000000">
                <a:alpha val="100000"/>
              </a:srgbClr>
            </a:solidFill>
          </a:ln>
        </p:spPr>
      </p:pic>
      <p:cxnSp>
        <p:nvCxnSpPr>
          <p:cNvPr id="30" name=""/>
          <p:cNvCxnSpPr>
            <a:stCxn id="26" idx="2"/>
            <a:endCxn id="29" idx="3"/>
          </p:cNvCxnSpPr>
          <p:nvPr/>
        </p:nvCxnSpPr>
        <p:spPr>
          <a:xfrm rot="5400000">
            <a:off x="7590204" y="2471236"/>
            <a:ext cx="2890064" cy="1707097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31" name="직사각형 9"/>
          <p:cNvSpPr/>
          <p:nvPr/>
        </p:nvSpPr>
        <p:spPr>
          <a:xfrm>
            <a:off x="7453106" y="4965547"/>
            <a:ext cx="3052016" cy="781587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7513266" y="5097066"/>
            <a:ext cx="2838052" cy="59824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농민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로그인 기능은 똑같음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2225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  <p:bldP spid="30" grpId="2" animBg="1"/>
      <p:bldP spid="31" grpId="3" animBg="1"/>
      <p:bldP spid="32" grpId="4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"/>
          <p:cNvSpPr/>
          <p:nvPr/>
        </p:nvSpPr>
        <p:spPr>
          <a:xfrm>
            <a:off x="6096000" y="4639708"/>
            <a:ext cx="3150135" cy="436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401311" y="848980"/>
            <a:ext cx="5469707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카카오 로그인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고객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농민 기능 같음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r="270" b="35890"/>
          <a:stretch>
            <a:fillRect/>
          </a:stretch>
        </p:blipFill>
        <p:spPr>
          <a:xfrm>
            <a:off x="748981" y="1712533"/>
            <a:ext cx="4692140" cy="1716467"/>
          </a:xfrm>
          <a:prstGeom prst="rect">
            <a:avLst/>
          </a:prstGeom>
          <a:ln w="38100">
            <a:solidFill>
              <a:srgbClr val="a6a6a6">
                <a:alpha val="100000"/>
              </a:srgbClr>
            </a:solidFill>
          </a:ln>
        </p:spPr>
      </p:pic>
      <p:sp>
        <p:nvSpPr>
          <p:cNvPr id="31" name=""/>
          <p:cNvSpPr/>
          <p:nvPr/>
        </p:nvSpPr>
        <p:spPr>
          <a:xfrm>
            <a:off x="2142550" y="2882173"/>
            <a:ext cx="1308253" cy="49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32" name=""/>
          <p:cNvCxnSpPr>
            <a:stCxn id="31" idx="3"/>
            <a:endCxn id="45" idx="1"/>
          </p:cNvCxnSpPr>
          <p:nvPr/>
        </p:nvCxnSpPr>
        <p:spPr>
          <a:xfrm>
            <a:off x="3450803" y="3131774"/>
            <a:ext cx="2210146" cy="5955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9"/>
          <p:cNvSpPr/>
          <p:nvPr/>
        </p:nvSpPr>
        <p:spPr>
          <a:xfrm>
            <a:off x="1933197" y="3863859"/>
            <a:ext cx="3338913" cy="838966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1993354" y="3995379"/>
            <a:ext cx="3311405" cy="6052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처음 카카오 로그인을 했을때는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 정보를 작성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6598414" y="4572344"/>
            <a:ext cx="768885" cy="39591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rcRect l="13540" t="3350" r="16970" b="9580"/>
          <a:stretch>
            <a:fillRect/>
          </a:stretch>
        </p:blipFill>
        <p:spPr>
          <a:xfrm>
            <a:off x="5660949" y="1438368"/>
            <a:ext cx="4130289" cy="4578010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69021" y="1373529"/>
            <a:ext cx="4127667" cy="4661785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87828" y="1381393"/>
            <a:ext cx="4206651" cy="4623105"/>
          </a:xfrm>
          <a:prstGeom prst="rect">
            <a:avLst/>
          </a:prstGeom>
        </p:spPr>
      </p:pic>
      <p:sp>
        <p:nvSpPr>
          <p:cNvPr id="51" name="직사각형 9"/>
          <p:cNvSpPr/>
          <p:nvPr/>
        </p:nvSpPr>
        <p:spPr>
          <a:xfrm>
            <a:off x="7571079" y="4968760"/>
            <a:ext cx="2007708" cy="494688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7482050" y="5050779"/>
            <a:ext cx="2084298" cy="34799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정보 확인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9288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1" animBg="1"/>
      <p:bldP spid="49" grpId="2" animBg="1"/>
      <p:bldP spid="34" grpId="3" animBg="1"/>
      <p:bldP spid="35" grpId="4" animBg="1"/>
      <p:bldP spid="51" grpId="5" animBg="1"/>
      <p:bldP spid="52" grpId="6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13" y="1672183"/>
            <a:ext cx="10807391" cy="4422608"/>
          </a:xfrm>
          <a:prstGeom prst="rect">
            <a:avLst/>
          </a:prstGeom>
        </p:spPr>
      </p:pic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회원가입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6" name=""/>
          <p:cNvSpPr/>
          <p:nvPr/>
        </p:nvSpPr>
        <p:spPr>
          <a:xfrm>
            <a:off x="10646195" y="1495309"/>
            <a:ext cx="791838" cy="74593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rcRect t="3240" b="46120"/>
          <a:stretch>
            <a:fillRect/>
          </a:stretch>
        </p:blipFill>
        <p:spPr>
          <a:xfrm>
            <a:off x="6320199" y="4212795"/>
            <a:ext cx="4509190" cy="1618985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3083" y="1552267"/>
            <a:ext cx="4904875" cy="4192815"/>
          </a:xfrm>
          <a:prstGeom prst="rect">
            <a:avLst/>
          </a:prstGeom>
        </p:spPr>
      </p:pic>
      <p:sp>
        <p:nvSpPr>
          <p:cNvPr id="42" name="직사각형 9"/>
          <p:cNvSpPr/>
          <p:nvPr/>
        </p:nvSpPr>
        <p:spPr>
          <a:xfrm>
            <a:off x="6939902" y="676771"/>
            <a:ext cx="3889756" cy="1194718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7183676" y="762387"/>
            <a:ext cx="3345865" cy="112165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농민은 회원가입 시 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기능은 유사하지만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고객은 고객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농민은 농민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따로 저장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27" name=""/>
          <p:cNvCxnSpPr>
            <a:stCxn id="26" idx="2"/>
            <a:endCxn id="44" idx="0"/>
          </p:cNvCxnSpPr>
          <p:nvPr/>
        </p:nvCxnSpPr>
        <p:spPr>
          <a:xfrm rot="10800000">
            <a:off x="3425521" y="1552267"/>
            <a:ext cx="7220674" cy="3160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57357" y="4770188"/>
            <a:ext cx="639712" cy="639712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71301" y="4767721"/>
            <a:ext cx="651189" cy="651189"/>
          </a:xfrm>
          <a:prstGeom prst="rect">
            <a:avLst/>
          </a:prstGeom>
        </p:spPr>
      </p:pic>
      <p:sp>
        <p:nvSpPr>
          <p:cNvPr id="33" name="직사각형 9"/>
          <p:cNvSpPr/>
          <p:nvPr/>
        </p:nvSpPr>
        <p:spPr>
          <a:xfrm>
            <a:off x="3069311" y="3077350"/>
            <a:ext cx="2489696" cy="643875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3129472" y="3254774"/>
            <a:ext cx="2450743" cy="3484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회원가입 작성 후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0" name=""/>
          <p:cNvCxnSpPr/>
          <p:nvPr/>
        </p:nvCxnSpPr>
        <p:spPr>
          <a:xfrm flipV="1">
            <a:off x="4242641" y="2748866"/>
            <a:ext cx="2008409" cy="19252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>
            <a:stCxn id="31" idx="3"/>
            <a:endCxn id="36" idx="1"/>
          </p:cNvCxnSpPr>
          <p:nvPr/>
        </p:nvCxnSpPr>
        <p:spPr>
          <a:xfrm flipV="1">
            <a:off x="4222490" y="5022288"/>
            <a:ext cx="2097709" cy="710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"/>
          <p:cNvPicPr>
            <a:picLocks noChangeAspect="1"/>
          </p:cNvPicPr>
          <p:nvPr/>
        </p:nvPicPr>
        <p:blipFill rotWithShape="1">
          <a:blip r:embed="rId7"/>
          <a:srcRect r="270" b="35890"/>
          <a:stretch>
            <a:fillRect/>
          </a:stretch>
        </p:blipFill>
        <p:spPr>
          <a:xfrm>
            <a:off x="6280365" y="1976478"/>
            <a:ext cx="4600333" cy="1716467"/>
          </a:xfrm>
          <a:prstGeom prst="rect">
            <a:avLst/>
          </a:prstGeom>
          <a:ln w="12700">
            <a:solidFill>
              <a:schemeClr val="dk1">
                <a:alpha val="100000"/>
              </a:schemeClr>
            </a:solidFill>
          </a:ln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068319" y="2539405"/>
            <a:ext cx="4349397" cy="538947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196659" y="4740382"/>
            <a:ext cx="4605159" cy="4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1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2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2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"/>
                            </p:stCondLst>
                            <p:childTnLst>
                              <p:par>
                                <p:cTn id="46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3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3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  <p:bldP spid="33" grpId="2" animBg="1"/>
      <p:bldP spid="34" grpId="3" animBg="1"/>
      <p:bldP spid="27" grpId="4" animBg="1"/>
      <p:bldP spid="40" grpId="5" animBg="1"/>
      <p:bldP spid="41" grpId="6" animBg="1"/>
      <p:bldP spid="42" grpId="7" animBg="1"/>
      <p:bldP spid="43" grpId="8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579755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884436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로그인 후 고객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농민 메인페이지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2389" y="1649847"/>
            <a:ext cx="6856559" cy="4666945"/>
          </a:xfrm>
          <a:prstGeom prst="rect">
            <a:avLst/>
          </a:prstGeom>
        </p:spPr>
      </p:pic>
      <p:sp>
        <p:nvSpPr>
          <p:cNvPr id="36" name="직사각형 9"/>
          <p:cNvSpPr/>
          <p:nvPr/>
        </p:nvSpPr>
        <p:spPr>
          <a:xfrm>
            <a:off x="4313428" y="4858202"/>
            <a:ext cx="3499576" cy="930772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4373589" y="5035626"/>
            <a:ext cx="3444822" cy="60126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농민 메인페이지의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마이페이지 차이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rcRect b="7840"/>
          <a:stretch>
            <a:fillRect/>
          </a:stretch>
        </p:blipFill>
        <p:spPr>
          <a:xfrm>
            <a:off x="8403786" y="3823922"/>
            <a:ext cx="2545390" cy="2024090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37986" y="1499092"/>
            <a:ext cx="2431085" cy="1929907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6721435" y="1621544"/>
            <a:ext cx="929547" cy="493464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1" name=""/>
          <p:cNvCxnSpPr>
            <a:stCxn id="40" idx="3"/>
            <a:endCxn id="39" idx="1"/>
          </p:cNvCxnSpPr>
          <p:nvPr/>
        </p:nvCxnSpPr>
        <p:spPr>
          <a:xfrm>
            <a:off x="7650983" y="1868276"/>
            <a:ext cx="787003" cy="595770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42" name=""/>
          <p:cNvCxnSpPr>
            <a:stCxn id="40" idx="3"/>
            <a:endCxn id="38" idx="1"/>
          </p:cNvCxnSpPr>
          <p:nvPr/>
        </p:nvCxnSpPr>
        <p:spPr>
          <a:xfrm rot="16200000" flipH="1">
            <a:off x="6543538" y="2975720"/>
            <a:ext cx="2967692" cy="752804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73820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1" animBg="1"/>
      <p:bldP spid="42" grpId="2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127" y="1661324"/>
            <a:ext cx="10815746" cy="4793179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047" y="1624996"/>
            <a:ext cx="10869906" cy="4827407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8507" y="1740549"/>
            <a:ext cx="639712" cy="639712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92452" y="1738082"/>
            <a:ext cx="651189" cy="6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3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상세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8262" y="1647948"/>
            <a:ext cx="10835478" cy="4815931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7241" y="5435790"/>
            <a:ext cx="639712" cy="639712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8234" y="5444799"/>
            <a:ext cx="651189" cy="651189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810" y="1993221"/>
            <a:ext cx="10812718" cy="44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3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rcRect r="12800" b="4450"/>
          <a:stretch>
            <a:fillRect/>
          </a:stretch>
        </p:blipFill>
        <p:spPr>
          <a:xfrm>
            <a:off x="689157" y="1652983"/>
            <a:ext cx="5258247" cy="3184190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rcRect b="13800"/>
          <a:stretch>
            <a:fillRect/>
          </a:stretch>
        </p:blipFill>
        <p:spPr>
          <a:xfrm>
            <a:off x="5609546" y="2362868"/>
            <a:ext cx="5886597" cy="3741746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4518063" y="2751922"/>
            <a:ext cx="711506" cy="67707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43" name=""/>
          <p:cNvCxnSpPr>
            <a:stCxn id="38" idx="0"/>
            <a:endCxn id="36" idx="0"/>
          </p:cNvCxnSpPr>
          <p:nvPr/>
        </p:nvCxnSpPr>
        <p:spPr>
          <a:xfrm rot="5400000" flipH="1" flipV="1">
            <a:off x="6518803" y="717880"/>
            <a:ext cx="389054" cy="3679029"/>
          </a:xfrm>
          <a:prstGeom prst="curvedConnector3">
            <a:avLst>
              <a:gd name="adj1" fmla="val 136014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9"/>
          <p:cNvSpPr/>
          <p:nvPr/>
        </p:nvSpPr>
        <p:spPr>
          <a:xfrm>
            <a:off x="2529943" y="4123632"/>
            <a:ext cx="2489696" cy="643875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2590105" y="4301056"/>
            <a:ext cx="2450743" cy="3462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 상세 페이지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1651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상세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1072" y="1826713"/>
            <a:ext cx="5886597" cy="2961384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868725" y="2751922"/>
            <a:ext cx="711506" cy="67707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43" name=""/>
          <p:cNvCxnSpPr>
            <a:stCxn id="38" idx="0"/>
            <a:endCxn id="49" idx="0"/>
          </p:cNvCxnSpPr>
          <p:nvPr/>
        </p:nvCxnSpPr>
        <p:spPr>
          <a:xfrm rot="5400000" flipH="1" flipV="1">
            <a:off x="4376417" y="-972349"/>
            <a:ext cx="572332" cy="6876210"/>
          </a:xfrm>
          <a:prstGeom prst="curvedConnector3">
            <a:avLst>
              <a:gd name="adj1" fmla="val 193354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rcRect l="1340" t="590" r="6550" b="590"/>
          <a:stretch>
            <a:fillRect/>
          </a:stretch>
        </p:blipFill>
        <p:spPr>
          <a:xfrm>
            <a:off x="4773976" y="2179590"/>
            <a:ext cx="6653424" cy="3933307"/>
          </a:xfrm>
          <a:prstGeom prst="rect">
            <a:avLst/>
          </a:prstGeom>
        </p:spPr>
      </p:pic>
      <p:sp>
        <p:nvSpPr>
          <p:cNvPr id="46" name="직사각형 9"/>
          <p:cNvSpPr/>
          <p:nvPr/>
        </p:nvSpPr>
        <p:spPr>
          <a:xfrm>
            <a:off x="7017023" y="4795088"/>
            <a:ext cx="3347337" cy="850441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7226373" y="5052842"/>
            <a:ext cx="3029638" cy="36497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농민이 쓴 댓글도 확인가능</a:t>
            </a:r>
            <a:endParaRPr lang="ko-KR" altLang="en-US"/>
          </a:p>
        </p:txBody>
      </p:sp>
      <p:sp>
        <p:nvSpPr>
          <p:cNvPr id="50" name="직사각형 9"/>
          <p:cNvSpPr/>
          <p:nvPr/>
        </p:nvSpPr>
        <p:spPr>
          <a:xfrm>
            <a:off x="1795486" y="4072105"/>
            <a:ext cx="2489696" cy="643875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1855647" y="4249529"/>
            <a:ext cx="2450743" cy="3484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페이지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996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504596" y="860456"/>
            <a:ext cx="5182809" cy="6425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상세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장바구니 넣기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8262" y="1647948"/>
            <a:ext cx="10835478" cy="4815931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7241" y="5435790"/>
            <a:ext cx="639712" cy="639712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8234" y="5444799"/>
            <a:ext cx="651189" cy="651189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810" y="1993221"/>
            <a:ext cx="10812718" cy="4444755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5001" y="3867379"/>
            <a:ext cx="651189" cy="651189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75486" y="3878279"/>
            <a:ext cx="639712" cy="639712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8"/>
          <a:srcRect l="32140" t="420" r="17110" b="76970"/>
          <a:stretch>
            <a:fillRect/>
          </a:stretch>
        </p:blipFill>
        <p:spPr>
          <a:xfrm>
            <a:off x="3956296" y="1615205"/>
            <a:ext cx="4222028" cy="1240597"/>
          </a:xfrm>
          <a:prstGeom prst="rect">
            <a:avLst/>
          </a:prstGeom>
        </p:spPr>
      </p:pic>
      <p:sp>
        <p:nvSpPr>
          <p:cNvPr id="47" name="직사각형 9"/>
          <p:cNvSpPr/>
          <p:nvPr/>
        </p:nvSpPr>
        <p:spPr>
          <a:xfrm>
            <a:off x="7705576" y="4898370"/>
            <a:ext cx="3037487" cy="781586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7765740" y="5133173"/>
            <a:ext cx="3029638" cy="3649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장바구니 클릭 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직사각형 9"/>
          <p:cNvSpPr/>
          <p:nvPr/>
        </p:nvSpPr>
        <p:spPr>
          <a:xfrm>
            <a:off x="6096000" y="1455599"/>
            <a:ext cx="1695338" cy="563543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6149203" y="1596165"/>
            <a:ext cx="1668814" cy="3450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팝업창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9307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1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2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3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1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48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837816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66800" y="1171063"/>
            <a:ext cx="5486400" cy="989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6600">
                <a:solidFill>
                  <a:srgbClr val="848c45"/>
                </a:solidFill>
                <a:latin typeface="Gotham Medium"/>
              </a:rPr>
              <a:t>INDEX</a:t>
            </a:r>
            <a:endParaRPr lang="en-US" altLang="ko-KR" sz="660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8114" y="3429000"/>
            <a:ext cx="2265678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홈페이지 소개</a:t>
            </a:r>
            <a:endParaRPr lang="ko-KR" altLang="en-US" sz="2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5693" y="3429000"/>
            <a:ext cx="2265678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프로젝트 개요</a:t>
            </a:r>
            <a:endParaRPr lang="ko-KR" altLang="en-US" sz="2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0" y="3429000"/>
            <a:ext cx="2265678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프로젝트 구성</a:t>
            </a:r>
            <a:endParaRPr lang="ko-KR" altLang="en-US" sz="2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10400" y="3429000"/>
            <a:ext cx="2265678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깃허브 주소</a:t>
            </a:r>
            <a:endParaRPr lang="ko-KR" altLang="en-US" sz="2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197428" y="2238375"/>
            <a:ext cx="1990045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lang="en-US" altLang="ko-KR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523148" y="2577341"/>
            <a:ext cx="2265678" cy="8516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1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"/>
          <p:cNvSpPr/>
          <p:nvPr/>
        </p:nvSpPr>
        <p:spPr>
          <a:xfrm>
            <a:off x="1112383" y="2246879"/>
            <a:ext cx="45720" cy="2364241"/>
          </a:xfrm>
          <a:prstGeom prst="rect">
            <a:avLst/>
          </a:prstGeom>
          <a:solidFill>
            <a:srgbClr val="b3be4e"/>
          </a:solidFill>
          <a:ln>
            <a:solidFill>
              <a:srgbClr val="b3be4e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1" name=""/>
          <p:cNvSpPr/>
          <p:nvPr/>
        </p:nvSpPr>
        <p:spPr>
          <a:xfrm>
            <a:off x="8666742" y="2246879"/>
            <a:ext cx="45720" cy="236424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6050280" y="2246879"/>
            <a:ext cx="45720" cy="236424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"/>
          <p:cNvSpPr/>
          <p:nvPr/>
        </p:nvSpPr>
        <p:spPr>
          <a:xfrm>
            <a:off x="3463107" y="2246879"/>
            <a:ext cx="45720" cy="236424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6096000" y="2264539"/>
            <a:ext cx="199004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3544938" y="2210374"/>
            <a:ext cx="199004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8740310" y="2241589"/>
            <a:ext cx="199004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123410" y="2577341"/>
            <a:ext cx="2265678" cy="8516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4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5407445" y="2577341"/>
            <a:ext cx="2265678" cy="8516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3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2977155" y="2577341"/>
            <a:ext cx="2265678" cy="8516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2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6423063" y="3891817"/>
            <a:ext cx="1836144" cy="862505"/>
          </a:xfrm>
          <a:prstGeom prst="rect">
            <a:avLst/>
          </a:prstGeom>
        </p:spPr>
        <p:txBody>
          <a:bodyPr wrap="square" bIns="36004">
            <a:spAutoFit/>
          </a:bodyPr>
          <a:p>
            <a:pPr>
              <a:defRPr/>
            </a:pPr>
            <a:r>
              <a:rPr lang="en-US" altLang="ko-KR" sz="1700" b="1">
                <a:solidFill>
                  <a:schemeClr val="accent3"/>
                </a:solidFill>
                <a:latin typeface="나눔바른고딕"/>
                <a:ea typeface="나눔바른고딕"/>
              </a:rPr>
              <a:t>3.1</a:t>
            </a:r>
            <a:r>
              <a:rPr lang="ko-KR" altLang="en-US" sz="17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700" b="1">
                <a:solidFill>
                  <a:srgbClr val="595959"/>
                </a:solidFill>
                <a:latin typeface="나눔바른고딕"/>
                <a:ea typeface="나눔바른고딕"/>
              </a:rPr>
              <a:t>고객</a:t>
            </a:r>
            <a:endParaRPr lang="ko-KR" altLang="en-US" sz="1700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r>
              <a:rPr lang="en-US" altLang="ko-KR" sz="1700" b="1">
                <a:solidFill>
                  <a:schemeClr val="accent3"/>
                </a:solidFill>
                <a:latin typeface="나눔바른고딕"/>
                <a:ea typeface="나눔바른고딕"/>
              </a:rPr>
              <a:t>3.2</a:t>
            </a:r>
            <a:r>
              <a:rPr lang="ko-KR" altLang="en-US" sz="17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700" b="1">
                <a:solidFill>
                  <a:srgbClr val="595959"/>
                </a:solidFill>
                <a:latin typeface="나눔바른고딕"/>
                <a:ea typeface="나눔바른고딕"/>
              </a:rPr>
              <a:t>농민</a:t>
            </a:r>
            <a:endParaRPr lang="ko-KR" altLang="en-US" sz="1700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r>
              <a:rPr lang="en-US" altLang="ko-KR" sz="1700" b="1">
                <a:solidFill>
                  <a:schemeClr val="accent3"/>
                </a:solidFill>
                <a:latin typeface="나눔바른고딕"/>
                <a:ea typeface="나눔바른고딕"/>
              </a:rPr>
              <a:t>3.3</a:t>
            </a:r>
            <a:r>
              <a:rPr lang="ko-KR" altLang="en-US" sz="17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700" b="1">
                <a:solidFill>
                  <a:srgbClr val="595959"/>
                </a:solidFill>
                <a:latin typeface="나눔바른고딕"/>
                <a:ea typeface="나눔바른고딕"/>
              </a:rPr>
              <a:t>관리자</a:t>
            </a:r>
            <a:endParaRPr lang="ko-KR" altLang="en-US" sz="1700" b="1">
              <a:solidFill>
                <a:srgbClr val="595959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38662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1" animBg="1"/>
      <p:bldP spid="11" grpId="2" animBg="1"/>
      <p:bldP spid="12" grpId="3" animBg="1"/>
      <p:bldP spid="19" grpId="4" animBg="1"/>
      <p:bldP spid="29" grpId="5" animBg="1"/>
      <p:bldP spid="30" grpId="6" animBg="1"/>
      <p:bldP spid="31" grpId="7" animBg="1"/>
      <p:bldP spid="32" grpId="8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리스트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127" y="1661324"/>
            <a:ext cx="10815746" cy="4793179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9682" y="1843832"/>
            <a:ext cx="639712" cy="639712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35101" y="1841365"/>
            <a:ext cx="651189" cy="651189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752" y="1579101"/>
            <a:ext cx="10892495" cy="4873609"/>
          </a:xfrm>
          <a:prstGeom prst="rect">
            <a:avLst/>
          </a:prstGeom>
        </p:spPr>
      </p:pic>
      <p:sp>
        <p:nvSpPr>
          <p:cNvPr id="40" name="직사각형 9"/>
          <p:cNvSpPr/>
          <p:nvPr/>
        </p:nvSpPr>
        <p:spPr>
          <a:xfrm>
            <a:off x="3723440" y="2063821"/>
            <a:ext cx="3037487" cy="781586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783604" y="2298624"/>
            <a:ext cx="3029638" cy="36647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navbar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리뷰 클릭 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663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3"/>
                            </p:stCondLst>
                            <p:childTnLst>
                              <p:par>
                                <p:cTn id="3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4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5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1" animBg="1"/>
      <p:bldP spid="40" grpId="2" animBg="1"/>
      <p:bldP spid="41" grpId="3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리스트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rcRect l="14120" t="11300" r="15380" b="49920"/>
          <a:stretch>
            <a:fillRect/>
          </a:stretch>
        </p:blipFill>
        <p:spPr>
          <a:xfrm>
            <a:off x="695658" y="1539125"/>
            <a:ext cx="6898881" cy="1889874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rcRect r="5880" b="43470"/>
          <a:stretch>
            <a:fillRect/>
          </a:stretch>
        </p:blipFill>
        <p:spPr>
          <a:xfrm>
            <a:off x="5455919" y="3874653"/>
            <a:ext cx="5877728" cy="1954718"/>
          </a:xfrm>
          <a:prstGeom prst="rect">
            <a:avLst/>
          </a:prstGeom>
        </p:spPr>
      </p:pic>
      <p:sp>
        <p:nvSpPr>
          <p:cNvPr id="45" name=""/>
          <p:cNvSpPr/>
          <p:nvPr/>
        </p:nvSpPr>
        <p:spPr>
          <a:xfrm>
            <a:off x="1867128" y="2637161"/>
            <a:ext cx="573795" cy="424608"/>
          </a:xfrm>
          <a:prstGeom prst="ellips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6" name=""/>
          <p:cNvCxnSpPr>
            <a:stCxn id="45" idx="4"/>
            <a:endCxn id="44" idx="1"/>
          </p:cNvCxnSpPr>
          <p:nvPr/>
        </p:nvCxnSpPr>
        <p:spPr>
          <a:xfrm rot="5400000" flipV="1">
            <a:off x="2909851" y="2305944"/>
            <a:ext cx="1790242" cy="3301893"/>
          </a:xfrm>
          <a:prstGeom prst="curvedConnector2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55" name="직사각형 4"/>
          <p:cNvSpPr/>
          <p:nvPr/>
        </p:nvSpPr>
        <p:spPr>
          <a:xfrm>
            <a:off x="7257557" y="4200028"/>
            <a:ext cx="2589928" cy="1298002"/>
          </a:xfrm>
          <a:prstGeom prst="rect">
            <a:avLst/>
          </a:prstGeom>
          <a:solidFill>
            <a:srgbClr val="8c7764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6" name="TextBox 5"/>
          <p:cNvSpPr txBox="1"/>
          <p:nvPr/>
        </p:nvSpPr>
        <p:spPr>
          <a:xfrm>
            <a:off x="7429014" y="4235034"/>
            <a:ext cx="2318840" cy="118278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 다른 고객 리뷰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리뷰 상세 페이지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수정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삭제 불가능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rcRect l="740" t="-2510" r="4590" b="42350"/>
          <a:stretch>
            <a:fillRect/>
          </a:stretch>
        </p:blipFill>
        <p:spPr>
          <a:xfrm>
            <a:off x="5478874" y="1513693"/>
            <a:ext cx="5912154" cy="2201036"/>
          </a:xfrm>
          <a:prstGeom prst="rect">
            <a:avLst/>
          </a:prstGeom>
        </p:spPr>
      </p:pic>
      <p:sp>
        <p:nvSpPr>
          <p:cNvPr id="60" name="직사각형 4"/>
          <p:cNvSpPr/>
          <p:nvPr/>
        </p:nvSpPr>
        <p:spPr>
          <a:xfrm>
            <a:off x="7246084" y="1946848"/>
            <a:ext cx="2589928" cy="1252099"/>
          </a:xfrm>
          <a:prstGeom prst="rect">
            <a:avLst/>
          </a:prstGeom>
          <a:solidFill>
            <a:srgbClr val="8c7764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1" name="TextBox 5"/>
          <p:cNvSpPr txBox="1"/>
          <p:nvPr/>
        </p:nvSpPr>
        <p:spPr>
          <a:xfrm>
            <a:off x="7417541" y="1981854"/>
            <a:ext cx="2318840" cy="11785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 본인 리뷰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리뷰 상세 페이지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수정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삭제 가능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</p:txBody>
      </p:sp>
      <p:sp>
        <p:nvSpPr>
          <p:cNvPr id="62" name=""/>
          <p:cNvSpPr/>
          <p:nvPr/>
        </p:nvSpPr>
        <p:spPr>
          <a:xfrm>
            <a:off x="1847389" y="2296098"/>
            <a:ext cx="573795" cy="424608"/>
          </a:xfrm>
          <a:prstGeom prst="ellips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4" name=""/>
          <p:cNvCxnSpPr>
            <a:stCxn id="62" idx="6"/>
            <a:endCxn id="59" idx="1"/>
          </p:cNvCxnSpPr>
          <p:nvPr/>
        </p:nvCxnSpPr>
        <p:spPr>
          <a:xfrm>
            <a:off x="2421185" y="2508402"/>
            <a:ext cx="3057688" cy="10580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9"/>
          <p:cNvSpPr/>
          <p:nvPr/>
        </p:nvSpPr>
        <p:spPr>
          <a:xfrm>
            <a:off x="1038079" y="4622947"/>
            <a:ext cx="3462096" cy="1011104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1075290" y="4869225"/>
            <a:ext cx="3282109" cy="6438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본인이 작성한 리뷰만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수정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버튼 출력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1024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2" grpId="1" animBg="1"/>
      <p:bldP spid="65" grpId="2" animBg="1"/>
      <p:bldP spid="66" grpId="3" animBg="1"/>
      <p:bldP spid="46" grpId="4" animBg="1"/>
      <p:bldP spid="64" grpId="5" animBg="1"/>
      <p:bldP spid="60" grpId="6" animBg="1"/>
      <p:bldP spid="61" grpId="7" animBg="1"/>
      <p:bldP spid="55" grpId="8" animBg="1"/>
      <p:bldP spid="56" grpId="9" 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3" y="742405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수정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rcRect l="570" r="3790" b="43650"/>
          <a:stretch>
            <a:fillRect/>
          </a:stretch>
        </p:blipFill>
        <p:spPr>
          <a:xfrm>
            <a:off x="725508" y="1599762"/>
            <a:ext cx="5796809" cy="2533838"/>
          </a:xfrm>
          <a:prstGeom prst="rect">
            <a:avLst/>
          </a:prstGeom>
        </p:spPr>
      </p:pic>
      <p:sp>
        <p:nvSpPr>
          <p:cNvPr id="45" name=""/>
          <p:cNvSpPr/>
          <p:nvPr/>
        </p:nvSpPr>
        <p:spPr>
          <a:xfrm>
            <a:off x="3060622" y="3549497"/>
            <a:ext cx="711506" cy="677078"/>
          </a:xfrm>
          <a:prstGeom prst="ellips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51" name="직사각형 4"/>
          <p:cNvSpPr/>
          <p:nvPr/>
        </p:nvSpPr>
        <p:spPr>
          <a:xfrm>
            <a:off x="2687811" y="2311781"/>
            <a:ext cx="2612879" cy="873394"/>
          </a:xfrm>
          <a:prstGeom prst="rect">
            <a:avLst/>
          </a:prstGeom>
          <a:solidFill>
            <a:srgbClr val="8c7764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2" name="TextBox 5"/>
          <p:cNvSpPr txBox="1"/>
          <p:nvPr/>
        </p:nvSpPr>
        <p:spPr>
          <a:xfrm>
            <a:off x="2859268" y="2346788"/>
            <a:ext cx="2318840" cy="8231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리뷰 상세 페이지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수정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삭제 가능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09318" y="1480084"/>
            <a:ext cx="5676236" cy="4636191"/>
          </a:xfrm>
          <a:prstGeom prst="rect">
            <a:avLst/>
          </a:prstGeom>
        </p:spPr>
      </p:pic>
      <p:cxnSp>
        <p:nvCxnSpPr>
          <p:cNvPr id="55" name=""/>
          <p:cNvCxnSpPr>
            <a:stCxn id="45" idx="4"/>
            <a:endCxn id="53" idx="1"/>
          </p:cNvCxnSpPr>
          <p:nvPr/>
        </p:nvCxnSpPr>
        <p:spPr>
          <a:xfrm flipV="1">
            <a:off x="3416375" y="3798180"/>
            <a:ext cx="2392942" cy="4283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18916" y="5818282"/>
            <a:ext cx="651189" cy="651189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39401" y="5829183"/>
            <a:ext cx="639712" cy="639712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6"/>
          <a:srcRect l="1350" r="24990"/>
          <a:stretch>
            <a:fillRect/>
          </a:stretch>
        </p:blipFill>
        <p:spPr>
          <a:xfrm>
            <a:off x="5106789" y="1981125"/>
            <a:ext cx="6258933" cy="2895748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59" name="직사각형 4"/>
          <p:cNvSpPr/>
          <p:nvPr/>
        </p:nvSpPr>
        <p:spPr>
          <a:xfrm>
            <a:off x="7671566" y="3043270"/>
            <a:ext cx="2577848" cy="767502"/>
          </a:xfrm>
          <a:prstGeom prst="rect">
            <a:avLst/>
          </a:prstGeom>
          <a:solidFill>
            <a:srgbClr val="8c7764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0" name="TextBox 5"/>
          <p:cNvSpPr txBox="1"/>
          <p:nvPr/>
        </p:nvSpPr>
        <p:spPr>
          <a:xfrm>
            <a:off x="7705314" y="3202743"/>
            <a:ext cx="2559832" cy="4525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수정 된 리뷰 상세 페이지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93056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1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1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2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3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4"/>
                            </p:stCondLst>
                            <p:childTnLst>
                              <p:par>
                                <p:cTn id="5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1" animBg="1"/>
      <p:bldP spid="45" grpId="2" animBg="1"/>
      <p:bldP spid="55" grpId="3" animBg="1"/>
      <p:bldP spid="59" grpId="4" animBg="1"/>
      <p:bldP spid="60" grpId="5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삭제버튼 클릭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rcRect r="14010" b="32800"/>
          <a:stretch>
            <a:fillRect/>
          </a:stretch>
        </p:blipFill>
        <p:spPr>
          <a:xfrm>
            <a:off x="677369" y="1603315"/>
            <a:ext cx="6029149" cy="3339118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rcRect l="1410" r="2570" b="53220"/>
          <a:stretch>
            <a:fillRect/>
          </a:stretch>
        </p:blipFill>
        <p:spPr>
          <a:xfrm>
            <a:off x="4612281" y="3771508"/>
            <a:ext cx="6880723" cy="2317605"/>
          </a:xfrm>
          <a:prstGeom prst="rect">
            <a:avLst/>
          </a:prstGeom>
        </p:spPr>
      </p:pic>
      <p:sp>
        <p:nvSpPr>
          <p:cNvPr id="55" name="직사각형 9"/>
          <p:cNvSpPr/>
          <p:nvPr/>
        </p:nvSpPr>
        <p:spPr>
          <a:xfrm>
            <a:off x="5840746" y="2567082"/>
            <a:ext cx="3427668" cy="1079960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5855004" y="2699442"/>
            <a:ext cx="3328012" cy="118485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팝업창 클릭 시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리스트 페이지에도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삭제된 것을 확인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58" name=""/>
          <p:cNvCxnSpPr/>
          <p:nvPr/>
        </p:nvCxnSpPr>
        <p:spPr>
          <a:xfrm rot="5400000">
            <a:off x="6296828" y="3824920"/>
            <a:ext cx="1250874" cy="8836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/>
          <p:nvPr/>
        </p:nvSpPr>
        <p:spPr>
          <a:xfrm>
            <a:off x="3944268" y="4318383"/>
            <a:ext cx="493463" cy="3787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6079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5" grpId="1" animBg="1"/>
      <p:bldP spid="56" grpId="2" animBg="1"/>
      <p:bldP spid="58" grpId="3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4-2. 장바구니 수량조절 및 상품 삭제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rcRect b="39490"/>
          <a:stretch>
            <a:fillRect/>
          </a:stretch>
        </p:blipFill>
        <p:spPr>
          <a:xfrm>
            <a:off x="699961" y="1618182"/>
            <a:ext cx="10792077" cy="31856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9"/>
          <p:cNvSpPr/>
          <p:nvPr/>
        </p:nvSpPr>
        <p:spPr>
          <a:xfrm>
            <a:off x="3419331" y="4931120"/>
            <a:ext cx="2830922" cy="781587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3766389" y="5120858"/>
            <a:ext cx="2123042" cy="3645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 수량 조절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0" name="직사각형 9"/>
          <p:cNvSpPr/>
          <p:nvPr/>
        </p:nvSpPr>
        <p:spPr>
          <a:xfrm>
            <a:off x="6575204" y="4915742"/>
            <a:ext cx="2830922" cy="781587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6922263" y="5095955"/>
            <a:ext cx="2123042" cy="3599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 삭제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586062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마이페이지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장바구니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656" y="1627283"/>
            <a:ext cx="10824687" cy="4810091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214983" y="2543863"/>
            <a:ext cx="639712" cy="639712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28928" y="2541395"/>
            <a:ext cx="651189" cy="651189"/>
          </a:xfrm>
          <a:prstGeom prst="rect">
            <a:avLst/>
          </a:prstGeom>
        </p:spPr>
      </p:pic>
      <p:pic>
        <p:nvPicPr>
          <p:cNvPr id="65" name="4-2. 장바구니 수량조절 및 상품 삭제.mp4">
            <a:hlinkClick r:id="" action="ppaction://media"/>
          </p:cNvPr>
          <p:cNvPicPr>
            <a:picLocks noRot="1"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 rotWithShape="1">
          <a:blip r:embed="rId10"/>
          <a:srcRect l="-480" t="-10480" r="480" b="7250"/>
          <a:stretch>
            <a:fillRect/>
          </a:stretch>
        </p:blipFill>
        <p:spPr>
          <a:xfrm>
            <a:off x="617977" y="1107253"/>
            <a:ext cx="10907419" cy="531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9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012267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장바구니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주문하기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rcRect r="3620" b="39540"/>
          <a:stretch>
            <a:fillRect/>
          </a:stretch>
        </p:blipFill>
        <p:spPr>
          <a:xfrm>
            <a:off x="688845" y="1726629"/>
            <a:ext cx="5811107" cy="1702370"/>
          </a:xfrm>
          <a:prstGeom prst="rect">
            <a:avLst/>
          </a:prstGeom>
        </p:spPr>
      </p:pic>
      <p:sp>
        <p:nvSpPr>
          <p:cNvPr id="55" name="직사각형 9"/>
          <p:cNvSpPr/>
          <p:nvPr/>
        </p:nvSpPr>
        <p:spPr>
          <a:xfrm>
            <a:off x="733968" y="4070425"/>
            <a:ext cx="3427668" cy="1079960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58" name=""/>
          <p:cNvCxnSpPr>
            <a:stCxn id="59" idx="2"/>
            <a:endCxn id="62" idx="1"/>
          </p:cNvCxnSpPr>
          <p:nvPr/>
        </p:nvCxnSpPr>
        <p:spPr>
          <a:xfrm>
            <a:off x="964320" y="3467100"/>
            <a:ext cx="3132578" cy="7209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/>
          <p:nvPr/>
        </p:nvSpPr>
        <p:spPr>
          <a:xfrm>
            <a:off x="717588" y="3088395"/>
            <a:ext cx="493463" cy="3787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rcRect l="2460" r="4750" b="12650"/>
          <a:stretch>
            <a:fillRect/>
          </a:stretch>
        </p:blipFill>
        <p:spPr>
          <a:xfrm>
            <a:off x="4096898" y="2835561"/>
            <a:ext cx="7320335" cy="2705004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rcRect t="39440" b="35610"/>
          <a:stretch>
            <a:fillRect/>
          </a:stretch>
        </p:blipFill>
        <p:spPr>
          <a:xfrm>
            <a:off x="4243017" y="4654777"/>
            <a:ext cx="4692891" cy="748077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1850" y="5240701"/>
            <a:ext cx="639712" cy="639712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15795" y="5238233"/>
            <a:ext cx="651189" cy="651189"/>
          </a:xfrm>
          <a:prstGeom prst="rect">
            <a:avLst/>
          </a:prstGeom>
        </p:spPr>
      </p:pic>
      <p:sp>
        <p:nvSpPr>
          <p:cNvPr id="56" name=""/>
          <p:cNvSpPr txBox="1"/>
          <p:nvPr/>
        </p:nvSpPr>
        <p:spPr>
          <a:xfrm>
            <a:off x="725274" y="4260165"/>
            <a:ext cx="3328012" cy="9100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주문하기 버튼 클릭 시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주문 페이지로 이동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97667" y="1461713"/>
            <a:ext cx="4996666" cy="4473942"/>
          </a:xfrm>
          <a:prstGeom prst="rect">
            <a:avLst/>
          </a:prstGeom>
        </p:spPr>
      </p:pic>
      <p:sp>
        <p:nvSpPr>
          <p:cNvPr id="66" name="직사각형 9"/>
          <p:cNvSpPr/>
          <p:nvPr/>
        </p:nvSpPr>
        <p:spPr>
          <a:xfrm>
            <a:off x="6701443" y="1718477"/>
            <a:ext cx="3094866" cy="99962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6692748" y="1894420"/>
            <a:ext cx="3109970" cy="63904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배송지 정보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확인 및 수정 가능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82055" y="5172723"/>
            <a:ext cx="639712" cy="639712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096000" y="5170255"/>
            <a:ext cx="651189" cy="651189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10"/>
          <a:srcRect l="9220" t="8130" r="12370" b="42920"/>
          <a:stretch>
            <a:fillRect/>
          </a:stretch>
        </p:blipFill>
        <p:spPr>
          <a:xfrm>
            <a:off x="4078792" y="1540107"/>
            <a:ext cx="4291962" cy="1243354"/>
          </a:xfrm>
          <a:prstGeom prst="rect">
            <a:avLst/>
          </a:prstGeom>
        </p:spPr>
      </p:pic>
      <p:sp>
        <p:nvSpPr>
          <p:cNvPr id="68" name="직사각형 9"/>
          <p:cNvSpPr/>
          <p:nvPr/>
        </p:nvSpPr>
        <p:spPr>
          <a:xfrm>
            <a:off x="4382166" y="2465282"/>
            <a:ext cx="3427668" cy="1079960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4602991" y="2586166"/>
            <a:ext cx="3109968" cy="6362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구매 완료 팝업 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873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5" grpId="1" animBg="1"/>
      <p:bldP spid="56" grpId="2" animBg="1"/>
      <p:bldP spid="58" grpId="3" animBg="1"/>
      <p:bldP spid="66" grpId="4" animBg="1"/>
      <p:bldP spid="67" grpId="5" animBg="1"/>
      <p:bldP spid="68" grpId="6" animBg="1"/>
      <p:bldP spid="69" grpId="7" animBg="1"/>
      <p:bldP spid="66" grpId="8" animBg="1"/>
      <p:bldP spid="67" grpId="9" animBg="1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586062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마이페이지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주문조회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656" y="1661710"/>
            <a:ext cx="10824687" cy="4810091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2363" y="2882516"/>
            <a:ext cx="639712" cy="639712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86308" y="2880048"/>
            <a:ext cx="651189" cy="651189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3096" y="2114929"/>
            <a:ext cx="10834332" cy="4352969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39434" y="4038692"/>
            <a:ext cx="639712" cy="639712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7"/>
          <a:srcRect l="6110" t="4280" r="14930" b="6540"/>
          <a:stretch>
            <a:fillRect/>
          </a:stretch>
        </p:blipFill>
        <p:spPr>
          <a:xfrm>
            <a:off x="3868896" y="2113201"/>
            <a:ext cx="4006651" cy="406607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53379" y="4036224"/>
            <a:ext cx="651189" cy="651189"/>
          </a:xfrm>
          <a:prstGeom prst="rect">
            <a:avLst/>
          </a:prstGeom>
        </p:spPr>
      </p:pic>
      <p:sp>
        <p:nvSpPr>
          <p:cNvPr id="67" name="직사각형 9"/>
          <p:cNvSpPr/>
          <p:nvPr/>
        </p:nvSpPr>
        <p:spPr>
          <a:xfrm>
            <a:off x="7137525" y="5012062"/>
            <a:ext cx="3427668" cy="1079960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7312447" y="5233909"/>
            <a:ext cx="3109969" cy="6362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상세보기 클릭시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주문 상세 페이지로 이동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0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3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1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425400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주문 상세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리뷰쓰기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rcRect l="6110" t="4280" r="14930" b="6540"/>
          <a:stretch>
            <a:fillRect/>
          </a:stretch>
        </p:blipFill>
        <p:spPr>
          <a:xfrm>
            <a:off x="690071" y="1711544"/>
            <a:ext cx="4336098" cy="4400402"/>
          </a:xfrm>
          <a:prstGeom prst="rect">
            <a:avLst/>
          </a:prstGeom>
          <a:ln w="12700">
            <a:solidFill>
              <a:srgbClr val="000000">
                <a:alpha val="100000"/>
              </a:srgbClr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2431" y="5516128"/>
            <a:ext cx="639712" cy="639712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4"/>
          <a:srcRect l="2880" t="1330" r="11510" b="1550"/>
          <a:stretch>
            <a:fillRect/>
          </a:stretch>
        </p:blipFill>
        <p:spPr>
          <a:xfrm>
            <a:off x="6524320" y="1670432"/>
            <a:ext cx="3973953" cy="4386190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46376" y="5513660"/>
            <a:ext cx="651189" cy="651189"/>
          </a:xfrm>
          <a:prstGeom prst="rect">
            <a:avLst/>
          </a:prstGeom>
        </p:spPr>
      </p:pic>
      <p:sp>
        <p:nvSpPr>
          <p:cNvPr id="55" name="직사각형 9"/>
          <p:cNvSpPr/>
          <p:nvPr/>
        </p:nvSpPr>
        <p:spPr>
          <a:xfrm>
            <a:off x="2466833" y="3818569"/>
            <a:ext cx="3427668" cy="1079960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2630278" y="4040416"/>
            <a:ext cx="3109969" cy="6362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쓰기 버튼 클릭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작성 페이지로 이동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rcRect l="8210" t="11010" r="11460" b="36040"/>
          <a:stretch>
            <a:fillRect/>
          </a:stretch>
        </p:blipFill>
        <p:spPr>
          <a:xfrm>
            <a:off x="6233708" y="3774634"/>
            <a:ext cx="4894894" cy="1420299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72" name="직사각형 9"/>
          <p:cNvSpPr/>
          <p:nvPr/>
        </p:nvSpPr>
        <p:spPr>
          <a:xfrm>
            <a:off x="6796463" y="2563266"/>
            <a:ext cx="3530951" cy="865734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6925476" y="2658877"/>
            <a:ext cx="3236208" cy="63635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이미 작성한 리뷰가 있다면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팝업창 나타남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7"/>
          <a:srcRect l="1600" t="1680" r="3860" b="16830"/>
          <a:stretch>
            <a:fillRect/>
          </a:stretch>
        </p:blipFill>
        <p:spPr>
          <a:xfrm>
            <a:off x="2153920" y="2392822"/>
            <a:ext cx="8159582" cy="277895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06428" y="4819311"/>
            <a:ext cx="639712" cy="639712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20373" y="4816843"/>
            <a:ext cx="651189" cy="651189"/>
          </a:xfrm>
          <a:prstGeom prst="rect">
            <a:avLst/>
          </a:prstGeom>
        </p:spPr>
      </p:pic>
      <p:sp>
        <p:nvSpPr>
          <p:cNvPr id="77" name="직사각형 9"/>
          <p:cNvSpPr/>
          <p:nvPr/>
        </p:nvSpPr>
        <p:spPr>
          <a:xfrm>
            <a:off x="5296334" y="3015955"/>
            <a:ext cx="3530951" cy="865734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5425347" y="3111566"/>
            <a:ext cx="3236209" cy="6393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상세페이지로 이동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작성했던 리뷰 확인 가능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725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1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2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2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2"/>
                            </p:stCondLst>
                            <p:childTnLst>
                              <p:par>
                                <p:cTn id="83" presetID="42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1" animBg="1"/>
      <p:bldP spid="72" grpId="2" animBg="1"/>
      <p:bldP spid="73" grpId="3" animBg="1"/>
      <p:bldP spid="72" grpId="4" animBg="1"/>
      <p:bldP spid="73" grpId="5" animBg="1"/>
      <p:bldP spid="77" grpId="6" animBg="1"/>
      <p:bldP spid="78" grpId="7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4-2. 장바구니 수량조절 및 상품 삭제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rcRect b="39490"/>
          <a:stretch>
            <a:fillRect/>
          </a:stretch>
        </p:blipFill>
        <p:spPr>
          <a:xfrm>
            <a:off x="699961" y="1618182"/>
            <a:ext cx="10792077" cy="31856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7333" y="547315"/>
            <a:ext cx="10817333" cy="5878128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217697" y="665364"/>
            <a:ext cx="6399255" cy="63673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마이페이지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고객 정보수정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농민 정보수정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656" y="1627283"/>
            <a:ext cx="10824687" cy="4810091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272363" y="3232416"/>
            <a:ext cx="639712" cy="639712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86308" y="3229949"/>
            <a:ext cx="651189" cy="651189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8"/>
          <a:srcRect b="42710"/>
          <a:stretch>
            <a:fillRect/>
          </a:stretch>
        </p:blipFill>
        <p:spPr>
          <a:xfrm>
            <a:off x="846015" y="2514278"/>
            <a:ext cx="5431752" cy="2062863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22125" y="1564043"/>
            <a:ext cx="4997706" cy="4762744"/>
          </a:xfrm>
          <a:prstGeom prst="rect">
            <a:avLst/>
          </a:prstGeom>
        </p:spPr>
      </p:pic>
      <p:sp>
        <p:nvSpPr>
          <p:cNvPr id="65" name="직사각형 9"/>
          <p:cNvSpPr/>
          <p:nvPr/>
        </p:nvSpPr>
        <p:spPr>
          <a:xfrm>
            <a:off x="2989677" y="3279614"/>
            <a:ext cx="2980109" cy="923113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3141639" y="3429000"/>
            <a:ext cx="2673892" cy="6436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비밀번호 입력 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수정하기 버튼 클릭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658768" y="4015740"/>
            <a:ext cx="639712" cy="639712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72713" y="4013273"/>
            <a:ext cx="651189" cy="651189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167222" y="5223924"/>
            <a:ext cx="639712" cy="639712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181168" y="5221456"/>
            <a:ext cx="651189" cy="651189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14"/>
          <a:srcRect l="7200" t="3450" r="10220" b="10650"/>
          <a:stretch>
            <a:fillRect/>
          </a:stretch>
        </p:blipFill>
        <p:spPr>
          <a:xfrm>
            <a:off x="6689787" y="1871082"/>
            <a:ext cx="4093529" cy="4056861"/>
          </a:xfrm>
          <a:prstGeom prst="rect">
            <a:avLst/>
          </a:prstGeom>
        </p:spPr>
      </p:pic>
      <p:sp>
        <p:nvSpPr>
          <p:cNvPr id="71" name="직사각형 9"/>
          <p:cNvSpPr/>
          <p:nvPr/>
        </p:nvSpPr>
        <p:spPr>
          <a:xfrm>
            <a:off x="7043884" y="1759949"/>
            <a:ext cx="3530951" cy="532932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7172895" y="1855560"/>
            <a:ext cx="3236210" cy="3618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수정확인 페이지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이동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528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4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1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2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3"/>
                            </p:stCondLst>
                            <p:childTnLst>
                              <p:par>
                                <p:cTn id="77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2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  <p:bldLst>
      <p:bldP spid="65" grpId="0" animBg="1"/>
      <p:bldP spid="66" grpId="1" animBg="1"/>
      <p:bldP spid="71" grpId="2" animBg="1"/>
      <p:bldP spid="72" grpId="3" animBg="1"/>
    </p:bld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32881"/>
            <a:ext cx="10837816" cy="537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385936" y="6471920"/>
            <a:ext cx="14352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Artist - Kian Mosharaf</a:t>
            </a:r>
            <a:endParaRPr lang="ko-KR" altLang="en-US" sz="1000">
              <a:solidFill>
                <a:schemeClr val="bg1">
                  <a:lumMod val="6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7823" y="402494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4c5159"/>
                </a:solidFill>
                <a:latin typeface="나눔바른고딕"/>
                <a:ea typeface="나눔바른고딕"/>
              </a:rPr>
              <a:t>관리자</a:t>
            </a:r>
            <a:endParaRPr lang="ko-KR" altLang="en-US" sz="2400" b="1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71345" y="803833"/>
            <a:ext cx="6849309" cy="994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6600">
                <a:solidFill>
                  <a:srgbClr val="4c5159"/>
                </a:solidFill>
                <a:latin typeface="Gotham Medium"/>
              </a:rPr>
              <a:t>ugly Market User</a:t>
            </a:r>
            <a:endParaRPr lang="en-US" altLang="ko-KR" sz="6600">
              <a:solidFill>
                <a:srgbClr val="4c5159"/>
              </a:solidFill>
              <a:latin typeface="Gotham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1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681219" y="2319280"/>
            <a:ext cx="1714500" cy="17145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harpenSoften amount="6000"/>
                    </hd:imgEffect>
                  </hd:imgLayer>
                </hp:hncPhoto>
              </a:ext>
            </a:extLst>
          </a:blip>
          <a:srcRect r="-1390" b="7760"/>
          <a:stretch>
            <a:fillRect/>
          </a:stretch>
        </p:blipFill>
        <p:spPr>
          <a:xfrm>
            <a:off x="4595089" y="1889283"/>
            <a:ext cx="2703449" cy="2653032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6">
            <a:lum contrast="17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7">
                    <hd:imgEffect xmlns:hd="http://schemas.haansoft.com/office/drawingml/8.0">
                      <hd:artEffectSharpenSoften amount="2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8121964" y="2266491"/>
            <a:ext cx="2364001" cy="1911886"/>
          </a:xfrm>
          <a:prstGeom prst="rect">
            <a:avLst/>
          </a:prstGeom>
        </p:spPr>
      </p:pic>
      <p:sp>
        <p:nvSpPr>
          <p:cNvPr id="20" name="TextBox 8"/>
          <p:cNvSpPr txBox="1"/>
          <p:nvPr/>
        </p:nvSpPr>
        <p:spPr>
          <a:xfrm>
            <a:off x="8735917" y="403963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고객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5505894" y="3973994"/>
            <a:ext cx="1180211" cy="4532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농민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4" name=""/>
          <p:cNvSpPr/>
          <p:nvPr/>
        </p:nvSpPr>
        <p:spPr>
          <a:xfrm>
            <a:off x="745575" y="1999139"/>
            <a:ext cx="10700850" cy="11292"/>
          </a:xfrm>
          <a:prstGeom prst="rect">
            <a:avLst/>
          </a:prstGeom>
          <a:solidFill>
            <a:srgbClr val="595736">
              <a:alpha val="100000"/>
            </a:srgbClr>
          </a:solidFill>
          <a:ln w="12700" cap="flat" cmpd="sng" algn="ctr">
            <a:solidFill>
              <a:srgbClr val="59573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"/>
          <p:cNvSpPr/>
          <p:nvPr/>
        </p:nvSpPr>
        <p:spPr>
          <a:xfrm>
            <a:off x="673635" y="1288743"/>
            <a:ext cx="665602" cy="45720"/>
          </a:xfrm>
          <a:prstGeom prst="rect">
            <a:avLst/>
          </a:prstGeom>
          <a:solidFill>
            <a:srgbClr val="4c5159">
              <a:alpha val="100000"/>
            </a:srgbClr>
          </a:solidFill>
          <a:ln w="127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TextBox 7"/>
          <p:cNvSpPr txBox="1"/>
          <p:nvPr/>
        </p:nvSpPr>
        <p:spPr>
          <a:xfrm>
            <a:off x="607762" y="1446482"/>
            <a:ext cx="2575506" cy="4947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3-2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농민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cxnSp>
        <p:nvCxnSpPr>
          <p:cNvPr id="49" name=""/>
          <p:cNvCxnSpPr/>
          <p:nvPr/>
        </p:nvCxnSpPr>
        <p:spPr>
          <a:xfrm rot="16200000" flipH="1">
            <a:off x="5230119" y="4846819"/>
            <a:ext cx="503399" cy="444"/>
          </a:xfrm>
          <a:prstGeom prst="line">
            <a:avLst/>
          </a:prstGeom>
          <a:noFill/>
          <a:ln w="254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</p:cxnSp>
      <p:cxnSp>
        <p:nvCxnSpPr>
          <p:cNvPr id="50" name=""/>
          <p:cNvCxnSpPr/>
          <p:nvPr/>
        </p:nvCxnSpPr>
        <p:spPr>
          <a:xfrm>
            <a:off x="5470562" y="4582327"/>
            <a:ext cx="1250875" cy="11476"/>
          </a:xfrm>
          <a:prstGeom prst="line">
            <a:avLst/>
          </a:prstGeom>
          <a:noFill/>
          <a:ln w="254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</p:cxnSp>
      <p:cxnSp>
        <p:nvCxnSpPr>
          <p:cNvPr id="51" name=""/>
          <p:cNvCxnSpPr/>
          <p:nvPr/>
        </p:nvCxnSpPr>
        <p:spPr>
          <a:xfrm rot="5400000">
            <a:off x="6456631" y="4864462"/>
            <a:ext cx="512514" cy="1951"/>
          </a:xfrm>
          <a:prstGeom prst="line">
            <a:avLst/>
          </a:prstGeom>
          <a:noFill/>
          <a:ln w="254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</p:cxnSp>
      <p:sp>
        <p:nvSpPr>
          <p:cNvPr id="52" name="TextBox 8"/>
          <p:cNvSpPr txBox="1"/>
          <p:nvPr/>
        </p:nvSpPr>
        <p:spPr>
          <a:xfrm>
            <a:off x="4619281" y="5098633"/>
            <a:ext cx="1455634" cy="3880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가입회원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53" name="TextBox 8"/>
          <p:cNvSpPr txBox="1"/>
          <p:nvPr/>
        </p:nvSpPr>
        <p:spPr>
          <a:xfrm>
            <a:off x="6214433" y="5110109"/>
            <a:ext cx="1409728" cy="3956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로그인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50288" y="5498104"/>
            <a:ext cx="543958" cy="543958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10">
            <a:lum contrast="17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9">
                    <hd:imgEffect xmlns:hd="http://schemas.haansoft.com/office/drawingml/8.0">
                      <hd:artEffectSharpenSoften amount="2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8121964" y="2266491"/>
            <a:ext cx="2364001" cy="1911886"/>
          </a:xfrm>
          <a:prstGeom prst="rect">
            <a:avLst/>
          </a:prstGeom>
        </p:spPr>
      </p:pic>
      <p:sp>
        <p:nvSpPr>
          <p:cNvPr id="56" name="TextBox 8"/>
          <p:cNvSpPr txBox="1"/>
          <p:nvPr/>
        </p:nvSpPr>
        <p:spPr>
          <a:xfrm>
            <a:off x="8735917" y="403963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고객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534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1"/>
                            </p:stCondLst>
                            <p:childTnLst>
                              <p:par>
                                <p:cTn id="18" presetID="42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1"/>
                            </p:stCondLst>
                            <p:childTnLst>
                              <p:par>
                                <p:cTn id="29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1" animBg="1"/>
      <p:bldP spid="51" grpId="2" animBg="1"/>
      <p:bldP spid="52" grpId="3" animBg="1"/>
      <p:bldP spid="53" grpId="4" animBg="1"/>
      <p:bldP spid="21" grpId="5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48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837816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04198" y="2350264"/>
            <a:ext cx="2805045" cy="540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srgbClr val="8c7764"/>
                </a:solidFill>
                <a:latin typeface="나눔바른고딕"/>
                <a:ea typeface="나눔바른고딕"/>
              </a:rPr>
              <a:t>홈페이지 소개</a:t>
            </a:r>
            <a:endParaRPr lang="ko-KR" altLang="en-US" sz="3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899053" y="976025"/>
            <a:ext cx="4296702" cy="8508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000" b="1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lang="en-US" altLang="ko-KR" sz="5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752665" y="2129780"/>
            <a:ext cx="1244323" cy="85165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1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"/>
          <p:cNvSpPr/>
          <p:nvPr/>
        </p:nvSpPr>
        <p:spPr>
          <a:xfrm flipH="1" flipV="1">
            <a:off x="894157" y="1868377"/>
            <a:ext cx="3752803" cy="68651"/>
          </a:xfrm>
          <a:prstGeom prst="rect">
            <a:avLst/>
          </a:prstGeom>
          <a:solidFill>
            <a:srgbClr val="b3be4e"/>
          </a:solidFill>
          <a:ln>
            <a:solidFill>
              <a:srgbClr val="b3be4e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4" name=""/>
          <p:cNvSpPr/>
          <p:nvPr/>
        </p:nvSpPr>
        <p:spPr>
          <a:xfrm flipH="1" flipV="1">
            <a:off x="885895" y="5784874"/>
            <a:ext cx="3752803" cy="6865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3700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1" animBg="1"/>
    </p:bld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3-2</a:t>
            </a:r>
            <a:r>
              <a:rPr lang="ko-KR" altLang="en-US" sz="30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농민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13" y="1672183"/>
            <a:ext cx="10807391" cy="4422608"/>
          </a:xfrm>
          <a:prstGeom prst="rect">
            <a:avLst/>
          </a:prstGeom>
        </p:spPr>
      </p:pic>
      <p:sp>
        <p:nvSpPr>
          <p:cNvPr id="21" name="TextBox 16"/>
          <p:cNvSpPr txBox="1"/>
          <p:nvPr/>
        </p:nvSpPr>
        <p:spPr>
          <a:xfrm>
            <a:off x="5019414" y="848980"/>
            <a:ext cx="295648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농민 메인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8250" y="5396207"/>
            <a:ext cx="5523231" cy="62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7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3-2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농민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상세페이지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047" y="1583674"/>
            <a:ext cx="10869906" cy="4827407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6430" y="5378411"/>
            <a:ext cx="639712" cy="639712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20375" y="5375944"/>
            <a:ext cx="651189" cy="651189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051" y="1907095"/>
            <a:ext cx="10878422" cy="4512725"/>
          </a:xfrm>
          <a:prstGeom prst="rect">
            <a:avLst/>
          </a:prstGeom>
        </p:spPr>
      </p:pic>
      <p:sp>
        <p:nvSpPr>
          <p:cNvPr id="38" name="직사각형 9"/>
          <p:cNvSpPr/>
          <p:nvPr/>
        </p:nvSpPr>
        <p:spPr>
          <a:xfrm>
            <a:off x="7430154" y="4322896"/>
            <a:ext cx="2960209" cy="66682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7490315" y="4500319"/>
            <a:ext cx="2838051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장바구니 버튼 없음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8917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1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2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3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3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3-2</a:t>
            </a:r>
            <a:r>
              <a:rPr lang="ko-KR" altLang="en-US" sz="30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농민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303766" y="860455"/>
            <a:ext cx="5986122" cy="6425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상세 보기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리뷰에 댓글달기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047" y="1583674"/>
            <a:ext cx="10869906" cy="4827407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6789" y="1920529"/>
            <a:ext cx="10878422" cy="4512725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5314" y="3702928"/>
            <a:ext cx="639712" cy="639712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99259" y="3700461"/>
            <a:ext cx="651189" cy="651189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6"/>
          <a:srcRect b="-11690"/>
          <a:stretch>
            <a:fillRect/>
          </a:stretch>
        </p:blipFill>
        <p:spPr>
          <a:xfrm>
            <a:off x="658491" y="1851266"/>
            <a:ext cx="10875018" cy="4605076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04671" y="4911859"/>
            <a:ext cx="639712" cy="639712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8616" y="4909392"/>
            <a:ext cx="651189" cy="651189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49872" y="1835018"/>
            <a:ext cx="10903730" cy="4576547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10"/>
          <a:srcRect t="47250"/>
          <a:stretch>
            <a:fillRect/>
          </a:stretch>
        </p:blipFill>
        <p:spPr>
          <a:xfrm>
            <a:off x="1247210" y="3891928"/>
            <a:ext cx="8374702" cy="2503557"/>
          </a:xfrm>
          <a:prstGeom prst="rect">
            <a:avLst/>
          </a:prstGeom>
        </p:spPr>
      </p:pic>
      <p:sp>
        <p:nvSpPr>
          <p:cNvPr id="52" name="직사각형 9"/>
          <p:cNvSpPr/>
          <p:nvPr/>
        </p:nvSpPr>
        <p:spPr>
          <a:xfrm>
            <a:off x="3849671" y="4862264"/>
            <a:ext cx="2960209" cy="66682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3909832" y="5039687"/>
            <a:ext cx="2838051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댓글 작성 완료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470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3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1" animBg="1"/>
    </p:bld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3-2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농민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303766" y="860455"/>
            <a:ext cx="5986122" cy="6425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상세 보기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댓글 삭제하기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047" y="1583674"/>
            <a:ext cx="10869906" cy="4827407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6789" y="1920529"/>
            <a:ext cx="10878422" cy="4512725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872" y="1835018"/>
            <a:ext cx="10903730" cy="4576547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5"/>
          <a:srcRect t="47250"/>
          <a:stretch>
            <a:fillRect/>
          </a:stretch>
        </p:blipFill>
        <p:spPr>
          <a:xfrm>
            <a:off x="1247210" y="3891928"/>
            <a:ext cx="8374702" cy="2503557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42453" y="5412834"/>
            <a:ext cx="639712" cy="639712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56398" y="5410367"/>
            <a:ext cx="651189" cy="651189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8"/>
          <a:srcRect l="17670" t="6220" r="17670" b="62510"/>
          <a:stretch>
            <a:fillRect/>
          </a:stretch>
        </p:blipFill>
        <p:spPr>
          <a:xfrm>
            <a:off x="3975123" y="1721668"/>
            <a:ext cx="4241753" cy="1211289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1348" y="1861184"/>
            <a:ext cx="10869302" cy="4562097"/>
          </a:xfrm>
          <a:prstGeom prst="rect">
            <a:avLst/>
          </a:prstGeom>
        </p:spPr>
      </p:pic>
      <p:sp>
        <p:nvSpPr>
          <p:cNvPr id="59" name="직사각형 9"/>
          <p:cNvSpPr/>
          <p:nvPr/>
        </p:nvSpPr>
        <p:spPr>
          <a:xfrm>
            <a:off x="4145384" y="3429000"/>
            <a:ext cx="4589786" cy="1206195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4354729" y="3721181"/>
            <a:ext cx="4065973" cy="60428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팝업창 확인하면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다시 리뷰상세 페이지로 이동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60636" y="2615928"/>
            <a:ext cx="639712" cy="639712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974581" y="2613461"/>
            <a:ext cx="651189" cy="6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3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1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2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3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3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1" animBg="1"/>
    </p:bld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32881"/>
            <a:ext cx="10837816" cy="537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385936" y="6471920"/>
            <a:ext cx="14352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Artist - Kian Mosharaf</a:t>
            </a:r>
            <a:endParaRPr lang="ko-KR" altLang="en-US" sz="1000">
              <a:solidFill>
                <a:schemeClr val="bg1">
                  <a:lumMod val="6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7823" y="402494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4c5159"/>
                </a:solidFill>
                <a:latin typeface="나눔바른고딕"/>
                <a:ea typeface="나눔바른고딕"/>
              </a:rPr>
              <a:t>관리자</a:t>
            </a:r>
            <a:endParaRPr lang="ko-KR" altLang="en-US" sz="2400" b="1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71345" y="803833"/>
            <a:ext cx="6849309" cy="994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6600">
                <a:solidFill>
                  <a:srgbClr val="4c5159"/>
                </a:solidFill>
                <a:latin typeface="Gotham Medium"/>
              </a:rPr>
              <a:t>ugly Market User</a:t>
            </a:r>
            <a:endParaRPr lang="en-US" altLang="ko-KR" sz="6600">
              <a:solidFill>
                <a:srgbClr val="4c5159"/>
              </a:solidFill>
              <a:latin typeface="Gotham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1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681219" y="2319280"/>
            <a:ext cx="1714500" cy="17145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harpenSoften amount="6000"/>
                    </hd:imgEffect>
                  </hd:imgLayer>
                </hp:hncPhoto>
              </a:ext>
            </a:extLst>
          </a:blip>
          <a:srcRect r="-1390" b="7760"/>
          <a:stretch>
            <a:fillRect/>
          </a:stretch>
        </p:blipFill>
        <p:spPr>
          <a:xfrm>
            <a:off x="4595089" y="1889283"/>
            <a:ext cx="2703449" cy="2653032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6">
            <a:lum contrast="17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7">
                    <hd:imgEffect xmlns:hd="http://schemas.haansoft.com/office/drawingml/8.0">
                      <hd:artEffectSharpenSoften amount="2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8121964" y="2266491"/>
            <a:ext cx="2364001" cy="1911886"/>
          </a:xfrm>
          <a:prstGeom prst="rect">
            <a:avLst/>
          </a:prstGeom>
        </p:spPr>
      </p:pic>
      <p:sp>
        <p:nvSpPr>
          <p:cNvPr id="20" name="TextBox 8"/>
          <p:cNvSpPr txBox="1"/>
          <p:nvPr/>
        </p:nvSpPr>
        <p:spPr>
          <a:xfrm>
            <a:off x="8735917" y="403963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고객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5505894" y="3973994"/>
            <a:ext cx="1180211" cy="4532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농민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4" name=""/>
          <p:cNvSpPr/>
          <p:nvPr/>
        </p:nvSpPr>
        <p:spPr>
          <a:xfrm>
            <a:off x="745575" y="1999139"/>
            <a:ext cx="10700850" cy="11292"/>
          </a:xfrm>
          <a:prstGeom prst="rect">
            <a:avLst/>
          </a:prstGeom>
          <a:solidFill>
            <a:srgbClr val="595736">
              <a:alpha val="100000"/>
            </a:srgbClr>
          </a:solidFill>
          <a:ln w="12700" cap="flat" cmpd="sng" algn="ctr">
            <a:solidFill>
              <a:srgbClr val="59573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"/>
          <p:cNvSpPr/>
          <p:nvPr/>
        </p:nvSpPr>
        <p:spPr>
          <a:xfrm>
            <a:off x="673635" y="1288743"/>
            <a:ext cx="665602" cy="45720"/>
          </a:xfrm>
          <a:prstGeom prst="rect">
            <a:avLst/>
          </a:prstGeom>
          <a:solidFill>
            <a:srgbClr val="4c5159">
              <a:alpha val="100000"/>
            </a:srgbClr>
          </a:solidFill>
          <a:ln w="127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TextBox 7"/>
          <p:cNvSpPr txBox="1"/>
          <p:nvPr/>
        </p:nvSpPr>
        <p:spPr>
          <a:xfrm>
            <a:off x="607762" y="1446482"/>
            <a:ext cx="2793548" cy="4947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8489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관리자 메인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rcRect b="12280"/>
          <a:stretch>
            <a:fillRect/>
          </a:stretch>
        </p:blipFill>
        <p:spPr>
          <a:xfrm>
            <a:off x="697767" y="1618399"/>
            <a:ext cx="10815744" cy="4508746"/>
          </a:xfrm>
          <a:prstGeom prst="rect">
            <a:avLst/>
          </a:prstGeom>
        </p:spPr>
      </p:pic>
      <p:sp>
        <p:nvSpPr>
          <p:cNvPr id="38" name="직사각형 9"/>
          <p:cNvSpPr/>
          <p:nvPr/>
        </p:nvSpPr>
        <p:spPr>
          <a:xfrm>
            <a:off x="4410248" y="5113048"/>
            <a:ext cx="2960209" cy="66682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4470408" y="5290471"/>
            <a:ext cx="2838052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시작 페이지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16339" y="4070158"/>
            <a:ext cx="639712" cy="639712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30284" y="4067691"/>
            <a:ext cx="651189" cy="651189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3184" y="1584726"/>
            <a:ext cx="10905632" cy="4641048"/>
          </a:xfrm>
          <a:prstGeom prst="rect">
            <a:avLst/>
          </a:prstGeom>
        </p:spPr>
      </p:pic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4031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1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2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3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660087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등록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136" y="1651286"/>
            <a:ext cx="10859728" cy="4721379"/>
          </a:xfrm>
          <a:prstGeom prst="rect">
            <a:avLst/>
          </a:prstGeom>
        </p:spPr>
      </p:pic>
      <p:sp>
        <p:nvSpPr>
          <p:cNvPr id="50" name="직사각형 9"/>
          <p:cNvSpPr/>
          <p:nvPr/>
        </p:nvSpPr>
        <p:spPr>
          <a:xfrm>
            <a:off x="2562627" y="2071051"/>
            <a:ext cx="2595036" cy="584567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2622786" y="2209109"/>
            <a:ext cx="2487949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navbar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농산품 클릭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65405" y="1896985"/>
            <a:ext cx="560796" cy="560796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79350" y="1895934"/>
            <a:ext cx="570858" cy="570858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123" y="1659667"/>
            <a:ext cx="10847754" cy="4693392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85398" y="1934624"/>
            <a:ext cx="560796" cy="560796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99342" y="1933573"/>
            <a:ext cx="570858" cy="570858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79373" y="1623598"/>
            <a:ext cx="4698869" cy="4701011"/>
          </a:xfrm>
          <a:prstGeom prst="rect">
            <a:avLst/>
          </a:prstGeom>
        </p:spPr>
      </p:pic>
      <p:sp>
        <p:nvSpPr>
          <p:cNvPr id="59" name="직사각형 9"/>
          <p:cNvSpPr/>
          <p:nvPr/>
        </p:nvSpPr>
        <p:spPr>
          <a:xfrm>
            <a:off x="2462556" y="3589084"/>
            <a:ext cx="2595036" cy="584567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2522715" y="3727142"/>
            <a:ext cx="2487950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등록할 상품 작성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397583" y="1783716"/>
            <a:ext cx="6044810" cy="4392252"/>
          </a:xfrm>
          <a:prstGeom prst="rect">
            <a:avLst/>
          </a:prstGeom>
        </p:spPr>
      </p:pic>
      <p:sp>
        <p:nvSpPr>
          <p:cNvPr id="63" name="직사각형 9"/>
          <p:cNvSpPr/>
          <p:nvPr/>
        </p:nvSpPr>
        <p:spPr>
          <a:xfrm>
            <a:off x="6861041" y="1962718"/>
            <a:ext cx="2595036" cy="584567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6921199" y="2100776"/>
            <a:ext cx="2487950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 리스트에 추가됨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5" name=""/>
          <p:cNvSpPr/>
          <p:nvPr/>
        </p:nvSpPr>
        <p:spPr>
          <a:xfrm>
            <a:off x="5172189" y="3687207"/>
            <a:ext cx="791837" cy="481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24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3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3"/>
                            </p:stCondLst>
                            <p:childTnLst>
                              <p:par>
                                <p:cTn id="62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1" animBg="1"/>
      <p:bldP spid="59" grpId="2" animBg="1"/>
      <p:bldP spid="60" grpId="3" animBg="1"/>
      <p:bldP spid="65" grpId="4" animBg="1"/>
      <p:bldP spid="63" grpId="5" animBg="1"/>
      <p:bldP spid="64" grpId="6" animBg="1"/>
    </p:bld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694514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수정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641" y="1594365"/>
            <a:ext cx="10751242" cy="4794527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80284" y="5653833"/>
            <a:ext cx="639712" cy="639712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86655" y="5653317"/>
            <a:ext cx="651189" cy="651189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rcRect r="12500" b="6850"/>
          <a:stretch>
            <a:fillRect/>
          </a:stretch>
        </p:blipFill>
        <p:spPr>
          <a:xfrm>
            <a:off x="667157" y="1604822"/>
            <a:ext cx="6294436" cy="4819126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6"/>
          <a:srcRect r="53850"/>
          <a:stretch>
            <a:fillRect/>
          </a:stretch>
        </p:blipFill>
        <p:spPr>
          <a:xfrm>
            <a:off x="6971418" y="1595522"/>
            <a:ext cx="4515006" cy="4795514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499">
            <a:off x="5809964" y="3808212"/>
            <a:ext cx="572070" cy="57207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630499">
            <a:off x="5816335" y="3808911"/>
            <a:ext cx="582334" cy="582334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500003" y="6218288"/>
            <a:ext cx="639712" cy="639712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506374" y="6217772"/>
            <a:ext cx="651189" cy="651189"/>
          </a:xfrm>
          <a:prstGeom prst="rect">
            <a:avLst/>
          </a:prstGeom>
        </p:spPr>
      </p:pic>
      <p:sp>
        <p:nvSpPr>
          <p:cNvPr id="75" name=""/>
          <p:cNvSpPr txBox="1"/>
          <p:nvPr/>
        </p:nvSpPr>
        <p:spPr>
          <a:xfrm>
            <a:off x="7088666" y="4169195"/>
            <a:ext cx="1377108" cy="63902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      수정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76" name=""/>
          <p:cNvSpPr txBox="1"/>
          <p:nvPr/>
        </p:nvSpPr>
        <p:spPr>
          <a:xfrm>
            <a:off x="7091880" y="5411807"/>
            <a:ext cx="2949308" cy="63466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	수정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72190" y="1587494"/>
            <a:ext cx="10824668" cy="4865030"/>
          </a:xfrm>
          <a:prstGeom prst="rect">
            <a:avLst/>
          </a:prstGeom>
        </p:spPr>
      </p:pic>
      <p:sp>
        <p:nvSpPr>
          <p:cNvPr id="78" name="직사각형 9"/>
          <p:cNvSpPr/>
          <p:nvPr/>
        </p:nvSpPr>
        <p:spPr>
          <a:xfrm>
            <a:off x="7259483" y="4598963"/>
            <a:ext cx="2904885" cy="5960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7319642" y="4737021"/>
            <a:ext cx="2740420" cy="6045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수정 된 상품 상세 페이지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"/>
          <p:cNvSpPr/>
          <p:nvPr/>
        </p:nvSpPr>
        <p:spPr>
          <a:xfrm>
            <a:off x="6928002" y="3050295"/>
            <a:ext cx="929547" cy="378705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3" name=""/>
          <p:cNvSpPr/>
          <p:nvPr/>
        </p:nvSpPr>
        <p:spPr>
          <a:xfrm>
            <a:off x="1086766" y="5684988"/>
            <a:ext cx="3167348" cy="378705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4" name="직사각형 9"/>
          <p:cNvSpPr/>
          <p:nvPr/>
        </p:nvSpPr>
        <p:spPr>
          <a:xfrm>
            <a:off x="3521552" y="5267777"/>
            <a:ext cx="2904885" cy="5960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3581711" y="5405835"/>
            <a:ext cx="2740420" cy="604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 상세 페이지 이동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2119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1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2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3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3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3"/>
                            </p:stCondLst>
                            <p:childTnLst>
                              <p:par>
                                <p:cTn id="58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3"/>
                            </p:stCondLst>
                            <p:childTnLst>
                              <p:par>
                                <p:cTn id="62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3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"/>
                            </p:stCondLst>
                            <p:childTnLst>
                              <p:par>
                                <p:cTn id="7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"/>
                            </p:stCondLst>
                            <p:childTnLst>
                              <p:par>
                                <p:cTn id="79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1" animBg="1"/>
      <p:bldP spid="75" grpId="2" animBg="1"/>
      <p:bldP spid="76" grpId="3" animBg="1"/>
      <p:bldP spid="84" grpId="4" animBg="1"/>
      <p:bldP spid="85" grpId="5" animBg="1"/>
      <p:bldP spid="78" grpId="6" animBg="1"/>
      <p:bldP spid="79" grpId="7" animBg="1"/>
      <p:bldP spid="82" grpId="8" animBg="1"/>
      <p:bldP spid="83" grpId="9" animBg="1"/>
    </p:bld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삭제하기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2190" y="1587494"/>
            <a:ext cx="10824668" cy="486503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82021" y="3624733"/>
            <a:ext cx="639712" cy="639712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88392" y="3624217"/>
            <a:ext cx="651189" cy="651189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2476" y="1569884"/>
            <a:ext cx="10875572" cy="4886458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95457" y="3202923"/>
            <a:ext cx="7201085" cy="3242616"/>
          </a:xfrm>
          <a:prstGeom prst="rect">
            <a:avLst/>
          </a:prstGeom>
        </p:spPr>
      </p:pic>
      <p:sp>
        <p:nvSpPr>
          <p:cNvPr id="56" name=""/>
          <p:cNvSpPr/>
          <p:nvPr/>
        </p:nvSpPr>
        <p:spPr>
          <a:xfrm>
            <a:off x="5946813" y="3038819"/>
            <a:ext cx="298374" cy="7803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7" name="직사각형 9"/>
          <p:cNvSpPr/>
          <p:nvPr/>
        </p:nvSpPr>
        <p:spPr>
          <a:xfrm>
            <a:off x="8005417" y="1741462"/>
            <a:ext cx="3214735" cy="1387879"/>
          </a:xfrm>
          <a:prstGeom prst="rect">
            <a:avLst/>
          </a:prstGeom>
          <a:solidFill>
            <a:srgbClr val="f2f2f2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8111480" y="2013100"/>
            <a:ext cx="2969940" cy="11282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삭제 팝업창 버튼 클릭시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상품 리스트 페이지로 이동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상품 삭제된거 확인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356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3"/>
                            </p:stCondLst>
                            <p:childTnLst>
                              <p:par>
                                <p:cTn id="37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3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1" animBg="1"/>
      <p:bldP spid="56" grpId="2" animBg="1"/>
    </p:bld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894773" y="860455"/>
            <a:ext cx="5022148" cy="6425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 상세페이지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8043" y="1530344"/>
            <a:ext cx="10824668" cy="486503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6719" y="3624733"/>
            <a:ext cx="639712" cy="639712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03090" y="3624217"/>
            <a:ext cx="651189" cy="651189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870" y="1569898"/>
            <a:ext cx="10846259" cy="4839402"/>
          </a:xfrm>
          <a:prstGeom prst="rect">
            <a:avLst/>
          </a:prstGeom>
        </p:spPr>
      </p:pic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6"/>
          <a:srcRect l="1600" r="19950" b="5420"/>
          <a:stretch>
            <a:fillRect/>
          </a:stretch>
        </p:blipFill>
        <p:spPr>
          <a:xfrm>
            <a:off x="4018752" y="1640973"/>
            <a:ext cx="7218557" cy="4693311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63" name=""/>
          <p:cNvSpPr/>
          <p:nvPr/>
        </p:nvSpPr>
        <p:spPr>
          <a:xfrm>
            <a:off x="1119245" y="3331340"/>
            <a:ext cx="1032830" cy="504940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5" name=""/>
          <p:cNvCxnSpPr>
            <a:stCxn id="63" idx="3"/>
            <a:endCxn id="62" idx="1"/>
          </p:cNvCxnSpPr>
          <p:nvPr/>
        </p:nvCxnSpPr>
        <p:spPr>
          <a:xfrm>
            <a:off x="2152075" y="3583810"/>
            <a:ext cx="1866676" cy="4038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3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1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447634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6950" y="953020"/>
            <a:ext cx="2871412" cy="492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48c45"/>
                </a:solidFill>
                <a:latin typeface="Gotham Medium"/>
              </a:rPr>
              <a:t>1</a:t>
            </a:r>
            <a:r>
              <a:rPr lang="ko-KR" altLang="en-US" sz="3000">
                <a:solidFill>
                  <a:srgbClr val="848c45"/>
                </a:solidFill>
                <a:latin typeface="Gotham Medium"/>
              </a:rPr>
              <a:t> </a:t>
            </a:r>
            <a:r>
              <a:rPr lang="ko-KR" altLang="en-US" sz="1300">
                <a:solidFill>
                  <a:srgbClr val="848c45"/>
                </a:solidFill>
                <a:latin typeface="Gotham Medium"/>
              </a:rPr>
              <a:t>홈페이지 소개</a:t>
            </a:r>
            <a:endParaRPr lang="ko-KR" altLang="en-US" sz="130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2628" y="1465070"/>
            <a:ext cx="4993372" cy="2466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3000" b="1">
                <a:solidFill>
                  <a:srgbClr val="8c7764"/>
                </a:solidFill>
                <a:latin typeface="나눔바른고딕"/>
                <a:ea typeface="나눔바른고딕"/>
              </a:rPr>
              <a:t>농업인들의 </a:t>
            </a:r>
            <a:endParaRPr lang="ko-KR" altLang="en-US" sz="3500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4000" b="1">
                <a:solidFill>
                  <a:srgbClr val="8c7764"/>
                </a:solidFill>
                <a:latin typeface="나눔바른고딕"/>
                <a:ea typeface="나눔바른고딕"/>
              </a:rPr>
              <a:t>못난이 농산품 </a:t>
            </a:r>
            <a:endParaRPr lang="ko-KR" altLang="en-US" sz="3500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6000" b="1">
                <a:solidFill>
                  <a:srgbClr val="8c7764"/>
                </a:solidFill>
                <a:latin typeface="나눔바른고딕"/>
                <a:ea typeface="나눔바른고딕"/>
              </a:rPr>
              <a:t>살리기</a:t>
            </a:r>
            <a:endParaRPr lang="ko-KR" altLang="en-US" sz="6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5" name=""/>
          <p:cNvSpPr/>
          <p:nvPr/>
        </p:nvSpPr>
        <p:spPr>
          <a:xfrm>
            <a:off x="673635" y="875611"/>
            <a:ext cx="665602" cy="45720"/>
          </a:xfrm>
          <a:prstGeom prst="rect">
            <a:avLst/>
          </a:prstGeom>
          <a:solidFill>
            <a:srgbClr val="838b33"/>
          </a:solidFill>
          <a:ln>
            <a:solidFill>
              <a:srgbClr val="838b3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6" name=""/>
          <p:cNvSpPr txBox="1"/>
          <p:nvPr/>
        </p:nvSpPr>
        <p:spPr>
          <a:xfrm>
            <a:off x="6216496" y="1633021"/>
            <a:ext cx="4119850" cy="3653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4565338" y="1346120"/>
            <a:ext cx="6287766" cy="54814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  <a:latin typeface="나눔바른고딕"/>
                <a:ea typeface="나눔바른고딕"/>
              </a:rPr>
              <a:t>   </a:t>
            </a: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맑은 고딕"/>
              <a:ea typeface="맑은 고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</a:rPr>
              <a:t>이러한 이유들로 수확량의 </a:t>
            </a:r>
            <a:r>
              <a:rPr lang="en-US" altLang="ko-KR" b="1">
                <a:solidFill>
                  <a:srgbClr val="8c7764"/>
                </a:solidFill>
              </a:rPr>
              <a:t>1/3</a:t>
            </a:r>
            <a:r>
              <a:rPr lang="ko-KR" altLang="en-US" b="1">
                <a:solidFill>
                  <a:srgbClr val="8c7764"/>
                </a:solidFill>
              </a:rPr>
              <a:t>은 상품가치가 떨어지는</a:t>
            </a:r>
            <a:endParaRPr lang="ko-KR" altLang="en-US" b="1">
              <a:solidFill>
                <a:srgbClr val="8c7764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b="1">
                <a:solidFill>
                  <a:srgbClr val="8c7764"/>
                </a:solidFill>
              </a:rPr>
              <a:t>‘</a:t>
            </a:r>
            <a:r>
              <a:rPr lang="ko-KR" altLang="en-US" b="1">
                <a:solidFill>
                  <a:srgbClr val="8c7764"/>
                </a:solidFill>
              </a:rPr>
              <a:t>못난이 농사물</a:t>
            </a:r>
            <a:r>
              <a:rPr lang="en-US" altLang="ko-KR" b="1">
                <a:solidFill>
                  <a:srgbClr val="8c7764"/>
                </a:solidFill>
              </a:rPr>
              <a:t>’</a:t>
            </a:r>
            <a:r>
              <a:rPr lang="ko-KR" altLang="en-US" b="1">
                <a:solidFill>
                  <a:srgbClr val="8c7764"/>
                </a:solidFill>
              </a:rPr>
              <a:t>로 분류되어 </a:t>
            </a:r>
            <a:r>
              <a:rPr lang="ko-KR" altLang="en-US" sz="1900" b="1" u="sng">
                <a:solidFill>
                  <a:srgbClr val="8c7764"/>
                </a:solidFill>
              </a:rPr>
              <a:t>폐기</a:t>
            </a:r>
            <a:r>
              <a:rPr lang="ko-KR" altLang="en-US" sz="1900" b="1">
                <a:solidFill>
                  <a:srgbClr val="8c7764"/>
                </a:solidFill>
              </a:rPr>
              <a:t> </a:t>
            </a:r>
            <a:r>
              <a:rPr lang="ko-KR" altLang="en-US" b="1">
                <a:solidFill>
                  <a:srgbClr val="8c7764"/>
                </a:solidFill>
              </a:rPr>
              <a:t>또는 </a:t>
            </a:r>
            <a:r>
              <a:rPr lang="ko-KR" altLang="en-US" sz="1900" b="1" u="sng">
                <a:solidFill>
                  <a:srgbClr val="8c7764"/>
                </a:solidFill>
              </a:rPr>
              <a:t>헐값</a:t>
            </a:r>
            <a:r>
              <a:rPr lang="ko-KR" altLang="en-US" b="1">
                <a:solidFill>
                  <a:srgbClr val="8c7764"/>
                </a:solidFill>
              </a:rPr>
              <a:t>에 처분됩니다</a:t>
            </a:r>
            <a:r>
              <a:rPr lang="en-US" altLang="ko-KR" b="1">
                <a:solidFill>
                  <a:srgbClr val="8c7764"/>
                </a:solidFill>
              </a:rPr>
              <a:t>.</a:t>
            </a:r>
            <a:endParaRPr lang="en-US" altLang="ko-KR" b="1">
              <a:solidFill>
                <a:srgbClr val="8c7764"/>
              </a:solidFill>
            </a:endParaRPr>
          </a:p>
          <a:p>
            <a:pPr>
              <a:lnSpc>
                <a:spcPct val="120000"/>
              </a:lnSpc>
              <a:defRPr/>
            </a:pPr>
            <a:endParaRPr lang="en-US" altLang="ko-KR" b="1">
              <a:solidFill>
                <a:srgbClr val="8c7764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</a:rPr>
              <a:t>농민들을 사이트에 입점시켜 </a:t>
            </a:r>
            <a:endParaRPr lang="ko-KR" altLang="en-US" b="1">
              <a:solidFill>
                <a:srgbClr val="8c7764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</a:rPr>
              <a:t>고객들이 싸고 간편하게 온라인으로 구매 할 수 있도록</a:t>
            </a:r>
            <a:endParaRPr lang="ko-KR" altLang="en-US" b="1">
              <a:solidFill>
                <a:srgbClr val="8c7764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</a:rPr>
              <a:t>농가 소득 증진에 기여하도록 만든 사이트입니다</a:t>
            </a:r>
            <a:r>
              <a:rPr lang="en-US" altLang="ko-KR" b="1">
                <a:solidFill>
                  <a:srgbClr val="8c7764"/>
                </a:solidFill>
              </a:rPr>
              <a:t>.</a:t>
            </a:r>
            <a:endParaRPr lang="en-US" altLang="ko-KR" b="1">
              <a:solidFill>
                <a:srgbClr val="8c7764"/>
              </a:solidFill>
            </a:endParaRP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3428" y="1796435"/>
            <a:ext cx="1274096" cy="1274096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38449" y="1833259"/>
            <a:ext cx="1086956" cy="1225605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5133256" y="3113773"/>
            <a:ext cx="1106128" cy="315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작은 흠</a:t>
            </a:r>
            <a:endParaRPr lang="ko-KR" altLang="en-US" sz="1500"/>
          </a:p>
        </p:txBody>
      </p:sp>
      <p:sp>
        <p:nvSpPr>
          <p:cNvPr id="33" name=""/>
          <p:cNvSpPr txBox="1"/>
          <p:nvPr/>
        </p:nvSpPr>
        <p:spPr>
          <a:xfrm>
            <a:off x="6565899" y="3117583"/>
            <a:ext cx="1085643" cy="319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너무 커요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34961" y="2079980"/>
            <a:ext cx="748973" cy="844510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7865394" y="3109963"/>
            <a:ext cx="1310968" cy="3171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너무 작아요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rcRect l="2590" t="11720" r="51900" b="8960"/>
          <a:stretch>
            <a:fillRect/>
          </a:stretch>
        </p:blipFill>
        <p:spPr>
          <a:xfrm>
            <a:off x="9380097" y="1897419"/>
            <a:ext cx="898177" cy="1178641"/>
          </a:xfrm>
          <a:prstGeom prst="rect">
            <a:avLst/>
          </a:prstGeom>
        </p:spPr>
      </p:pic>
      <p:sp>
        <p:nvSpPr>
          <p:cNvPr id="38" name=""/>
          <p:cNvSpPr txBox="1"/>
          <p:nvPr/>
        </p:nvSpPr>
        <p:spPr>
          <a:xfrm>
            <a:off x="9350476" y="3109963"/>
            <a:ext cx="1085643" cy="319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굽었어요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4655773" y="1185460"/>
            <a:ext cx="5485485" cy="4223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</a:rPr>
              <a:t>정상적으로 판매되는 농산물과 다를바 없지만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3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1" grpId="1" animBg="1"/>
      <p:bldP spid="33" grpId="2" animBg="1"/>
      <p:bldP spid="36" grpId="3" animBg="1"/>
      <p:bldP spid="38" grpId="4" animBg="1"/>
      <p:bldP spid="27" grpId="5" animBg="1"/>
    </p:bld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56827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689345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댓글 삭제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rcRect l="1600" r="19950" b="5420"/>
          <a:stretch>
            <a:fillRect/>
          </a:stretch>
        </p:blipFill>
        <p:spPr>
          <a:xfrm>
            <a:off x="702216" y="1606546"/>
            <a:ext cx="7218557" cy="4693311"/>
          </a:xfrm>
          <a:prstGeom prst="rect">
            <a:avLst/>
          </a:prstGeom>
          <a:ln w="25400">
            <a:noFill/>
          </a:ln>
        </p:spPr>
      </p:pic>
      <p:sp>
        <p:nvSpPr>
          <p:cNvPr id="63" name=""/>
          <p:cNvSpPr/>
          <p:nvPr/>
        </p:nvSpPr>
        <p:spPr>
          <a:xfrm>
            <a:off x="721490" y="5209486"/>
            <a:ext cx="1032830" cy="504940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5" name=""/>
          <p:cNvCxnSpPr>
            <a:stCxn id="63" idx="3"/>
            <a:endCxn id="68" idx="1"/>
          </p:cNvCxnSpPr>
          <p:nvPr/>
        </p:nvCxnSpPr>
        <p:spPr>
          <a:xfrm rot="5400000" flipH="1" flipV="1">
            <a:off x="1084012" y="2871387"/>
            <a:ext cx="3260878" cy="19202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"/>
          <p:cNvPicPr>
            <a:picLocks noChangeAspect="1"/>
          </p:cNvPicPr>
          <p:nvPr/>
        </p:nvPicPr>
        <p:blipFill rotWithShape="1">
          <a:blip r:embed="rId3"/>
          <a:srcRect l="29520" t="5180" r="25050" b="71730"/>
          <a:stretch>
            <a:fillRect/>
          </a:stretch>
        </p:blipFill>
        <p:spPr>
          <a:xfrm>
            <a:off x="3674581" y="1731736"/>
            <a:ext cx="4262512" cy="938684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02151" y="3013413"/>
            <a:ext cx="7046855" cy="3287018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0" name="직사각형 9"/>
          <p:cNvSpPr/>
          <p:nvPr/>
        </p:nvSpPr>
        <p:spPr>
          <a:xfrm>
            <a:off x="7836532" y="4236246"/>
            <a:ext cx="2099515" cy="5635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8057354" y="4356289"/>
            <a:ext cx="1666057" cy="3415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댓글만 삭제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2" name=""/>
          <p:cNvSpPr/>
          <p:nvPr/>
        </p:nvSpPr>
        <p:spPr>
          <a:xfrm>
            <a:off x="6652581" y="2619948"/>
            <a:ext cx="172139" cy="80905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3" name="직사각형 9"/>
          <p:cNvSpPr/>
          <p:nvPr/>
        </p:nvSpPr>
        <p:spPr>
          <a:xfrm>
            <a:off x="8103690" y="1668858"/>
            <a:ext cx="2099515" cy="5635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8324513" y="1788900"/>
            <a:ext cx="1666056" cy="3427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팝업창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774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003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1" animBg="1"/>
      <p:bldP spid="73" grpId="2" animBg="1"/>
      <p:bldP spid="74" grpId="3" animBg="1"/>
      <p:bldP spid="72" grpId="4" animBg="1"/>
      <p:bldP spid="70" grpId="5" animBg="1"/>
      <p:bldP spid="71" grpId="6" animBg="1"/>
    </p:bld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56827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689345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전체 삭제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rcRect l="1600" r="19950" b="5420"/>
          <a:stretch>
            <a:fillRect/>
          </a:stretch>
        </p:blipFill>
        <p:spPr>
          <a:xfrm>
            <a:off x="702216" y="1606546"/>
            <a:ext cx="7218557" cy="4693311"/>
          </a:xfrm>
          <a:prstGeom prst="rect">
            <a:avLst/>
          </a:prstGeom>
          <a:ln w="25400">
            <a:noFill/>
          </a:ln>
        </p:spPr>
      </p:pic>
      <p:sp>
        <p:nvSpPr>
          <p:cNvPr id="63" name=""/>
          <p:cNvSpPr/>
          <p:nvPr/>
        </p:nvSpPr>
        <p:spPr>
          <a:xfrm>
            <a:off x="698538" y="5639718"/>
            <a:ext cx="1032830" cy="504940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5" name=""/>
          <p:cNvCxnSpPr>
            <a:stCxn id="63" idx="3"/>
            <a:endCxn id="68" idx="1"/>
          </p:cNvCxnSpPr>
          <p:nvPr/>
        </p:nvCxnSpPr>
        <p:spPr>
          <a:xfrm rot="5400000" flipH="1" flipV="1">
            <a:off x="857420" y="3075028"/>
            <a:ext cx="3691110" cy="19432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"/>
          <p:cNvPicPr>
            <a:picLocks noChangeAspect="1"/>
          </p:cNvPicPr>
          <p:nvPr/>
        </p:nvPicPr>
        <p:blipFill rotWithShape="1">
          <a:blip r:embed="rId3"/>
          <a:srcRect l="29520" t="5180" r="25050" b="71730"/>
          <a:stretch>
            <a:fillRect/>
          </a:stretch>
        </p:blipFill>
        <p:spPr>
          <a:xfrm>
            <a:off x="3674581" y="1731736"/>
            <a:ext cx="4262512" cy="938684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3" name="직사각형 9"/>
          <p:cNvSpPr/>
          <p:nvPr/>
        </p:nvSpPr>
        <p:spPr>
          <a:xfrm>
            <a:off x="8103690" y="1668858"/>
            <a:ext cx="2191322" cy="5635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8267134" y="1800375"/>
            <a:ext cx="1930004" cy="3427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전체 삭제 팝업창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rcRect r="4300" b="380"/>
          <a:stretch>
            <a:fillRect/>
          </a:stretch>
        </p:blipFill>
        <p:spPr>
          <a:xfrm>
            <a:off x="4418222" y="3058861"/>
            <a:ext cx="7057215" cy="3242022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2" name=""/>
          <p:cNvSpPr/>
          <p:nvPr/>
        </p:nvSpPr>
        <p:spPr>
          <a:xfrm>
            <a:off x="6652581" y="2619948"/>
            <a:ext cx="172139" cy="80905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6" name="직사각형 9"/>
          <p:cNvSpPr/>
          <p:nvPr/>
        </p:nvSpPr>
        <p:spPr>
          <a:xfrm>
            <a:off x="8146381" y="4821518"/>
            <a:ext cx="2099515" cy="81601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8367203" y="4941560"/>
            <a:ext cx="1666058" cy="6000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전체 삭제되어리스트에 없음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6325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1" animBg="1"/>
      <p:bldP spid="73" grpId="2" animBg="1"/>
      <p:bldP spid="74" grpId="3" animBg="1"/>
      <p:bldP spid="72" grpId="4" animBg="1"/>
      <p:bldP spid="76" grpId="5" animBg="1"/>
      <p:bldP spid="77" grpId="6" animBg="1"/>
    </p:bld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56827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689345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2"/>
          <a:srcRect r="64830" b="89120"/>
          <a:stretch>
            <a:fillRect/>
          </a:stretch>
        </p:blipFill>
        <p:spPr>
          <a:xfrm>
            <a:off x="2373025" y="1700066"/>
            <a:ext cx="6734443" cy="1025559"/>
          </a:xfrm>
          <a:prstGeom prst="rect">
            <a:avLst/>
          </a:prstGeom>
        </p:spPr>
      </p:pic>
      <p:sp>
        <p:nvSpPr>
          <p:cNvPr id="86" name=""/>
          <p:cNvSpPr/>
          <p:nvPr/>
        </p:nvSpPr>
        <p:spPr>
          <a:xfrm>
            <a:off x="5139715" y="1824095"/>
            <a:ext cx="803312" cy="527891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7" name=""/>
          <p:cNvCxnSpPr>
            <a:stCxn id="86" idx="2"/>
            <a:endCxn id="88" idx="0"/>
          </p:cNvCxnSpPr>
          <p:nvPr/>
        </p:nvCxnSpPr>
        <p:spPr>
          <a:xfrm rot="5400000">
            <a:off x="5272133" y="2615351"/>
            <a:ext cx="532602" cy="5873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939" y="2884589"/>
            <a:ext cx="9667116" cy="3384000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sp>
        <p:nvSpPr>
          <p:cNvPr id="89" name="직사각형 9"/>
          <p:cNvSpPr/>
          <p:nvPr/>
        </p:nvSpPr>
        <p:spPr>
          <a:xfrm>
            <a:off x="6368159" y="2886360"/>
            <a:ext cx="4061895" cy="814788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6497173" y="2996832"/>
            <a:ext cx="3971532" cy="86433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navbar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클릭시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리스트 페이지로 이동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1" name="TextBox 16"/>
          <p:cNvSpPr txBox="1"/>
          <p:nvPr/>
        </p:nvSpPr>
        <p:spPr>
          <a:xfrm>
            <a:off x="2437335" y="837504"/>
            <a:ext cx="7581273" cy="63696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navbar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 리스트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 상세페이지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4"/>
          <a:srcRect l="1600" r="19950" b="5420"/>
          <a:stretch>
            <a:fillRect/>
          </a:stretch>
        </p:blipFill>
        <p:spPr>
          <a:xfrm>
            <a:off x="2423602" y="2375433"/>
            <a:ext cx="5462744" cy="3499817"/>
          </a:xfrm>
          <a:prstGeom prst="rect">
            <a:avLst/>
          </a:prstGeom>
          <a:ln w="25400">
            <a:solidFill>
              <a:srgbClr val="000000">
                <a:alpha val="100000"/>
              </a:srgbClr>
            </a:solidFill>
          </a:ln>
        </p:spPr>
      </p:pic>
      <p:sp>
        <p:nvSpPr>
          <p:cNvPr id="94" name="직사각형 9"/>
          <p:cNvSpPr/>
          <p:nvPr/>
        </p:nvSpPr>
        <p:spPr>
          <a:xfrm>
            <a:off x="4442876" y="4751944"/>
            <a:ext cx="2696264" cy="666827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4193183" y="4931271"/>
            <a:ext cx="3409212" cy="6017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삭제기능은 전과 같음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4733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1" animBg="1"/>
    </p:bldLst>
  </p:timing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832225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2"/>
          <a:srcRect r="64830" b="89120"/>
          <a:stretch>
            <a:fillRect/>
          </a:stretch>
        </p:blipFill>
        <p:spPr>
          <a:xfrm>
            <a:off x="709020" y="1745969"/>
            <a:ext cx="5386980" cy="889537"/>
          </a:xfrm>
          <a:prstGeom prst="rect">
            <a:avLst/>
          </a:prstGeom>
        </p:spPr>
      </p:pic>
      <p:sp>
        <p:nvSpPr>
          <p:cNvPr id="81" name="직사각형 1"/>
          <p:cNvSpPr/>
          <p:nvPr/>
        </p:nvSpPr>
        <p:spPr>
          <a:xfrm>
            <a:off x="687334" y="742406"/>
            <a:ext cx="10817333" cy="5832225"/>
          </a:xfrm>
          <a:prstGeom prst="rect">
            <a:avLst/>
          </a:prstGeom>
          <a:solidFill>
            <a:srgbClr val="f0f0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3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4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3"/>
          <a:srcRect r="4340" b="15660"/>
          <a:stretch>
            <a:fillRect/>
          </a:stretch>
        </p:blipFill>
        <p:spPr>
          <a:xfrm>
            <a:off x="691240" y="2715580"/>
            <a:ext cx="6792951" cy="3822223"/>
          </a:xfrm>
          <a:prstGeom prst="rect">
            <a:avLst/>
          </a:prstGeom>
          <a:ln w="25400">
            <a:solidFill>
              <a:srgbClr val="000000">
                <a:alpha val="100000"/>
              </a:srgbClr>
            </a:solidFill>
          </a:ln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4"/>
          <a:srcRect r="64830" b="89120"/>
          <a:stretch>
            <a:fillRect/>
          </a:stretch>
        </p:blipFill>
        <p:spPr>
          <a:xfrm>
            <a:off x="709020" y="1745969"/>
            <a:ext cx="5386980" cy="889537"/>
          </a:xfrm>
          <a:prstGeom prst="rect">
            <a:avLst/>
          </a:prstGeom>
        </p:spPr>
      </p:pic>
      <p:sp>
        <p:nvSpPr>
          <p:cNvPr id="87" name=""/>
          <p:cNvSpPr/>
          <p:nvPr/>
        </p:nvSpPr>
        <p:spPr>
          <a:xfrm>
            <a:off x="3441281" y="1789667"/>
            <a:ext cx="1250871" cy="527891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8" name=""/>
          <p:cNvCxnSpPr/>
          <p:nvPr/>
        </p:nvCxnSpPr>
        <p:spPr>
          <a:xfrm rot="5400000">
            <a:off x="3831345" y="2533764"/>
            <a:ext cx="417148" cy="7689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pic>
        <p:nvPicPr>
          <p:cNvPr id="89" name=""/>
          <p:cNvPicPr>
            <a:picLocks noChangeAspect="1"/>
          </p:cNvPicPr>
          <p:nvPr/>
        </p:nvPicPr>
        <p:blipFill rotWithShape="1">
          <a:blip r:embed="rId5"/>
          <a:srcRect t="3290" r="2070" b="5480"/>
          <a:stretch>
            <a:fillRect/>
          </a:stretch>
        </p:blipFill>
        <p:spPr>
          <a:xfrm>
            <a:off x="4744958" y="1841169"/>
            <a:ext cx="6730127" cy="2279644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</p:pic>
      <p:sp>
        <p:nvSpPr>
          <p:cNvPr id="90" name=""/>
          <p:cNvSpPr/>
          <p:nvPr/>
        </p:nvSpPr>
        <p:spPr>
          <a:xfrm>
            <a:off x="843366" y="4065108"/>
            <a:ext cx="596744" cy="252470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1" name=""/>
          <p:cNvCxnSpPr>
            <a:stCxn id="90" idx="3"/>
            <a:endCxn id="94" idx="1"/>
          </p:cNvCxnSpPr>
          <p:nvPr/>
        </p:nvCxnSpPr>
        <p:spPr>
          <a:xfrm>
            <a:off x="1440111" y="4191346"/>
            <a:ext cx="3307977" cy="1099772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2" name=""/>
          <p:cNvSpPr/>
          <p:nvPr/>
        </p:nvSpPr>
        <p:spPr>
          <a:xfrm>
            <a:off x="842678" y="3758473"/>
            <a:ext cx="585269" cy="298373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3" name=""/>
          <p:cNvCxnSpPr>
            <a:stCxn id="92" idx="3"/>
            <a:endCxn id="89" idx="1"/>
          </p:cNvCxnSpPr>
          <p:nvPr/>
        </p:nvCxnSpPr>
        <p:spPr>
          <a:xfrm flipV="1">
            <a:off x="1427947" y="2980992"/>
            <a:ext cx="3317011" cy="926667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pic>
        <p:nvPicPr>
          <p:cNvPr id="94" name=""/>
          <p:cNvPicPr>
            <a:picLocks noChangeAspect="1"/>
          </p:cNvPicPr>
          <p:nvPr/>
        </p:nvPicPr>
        <p:blipFill rotWithShape="1">
          <a:blip r:embed="rId6"/>
          <a:srcRect r="5590" b="12290"/>
          <a:stretch>
            <a:fillRect/>
          </a:stretch>
        </p:blipFill>
        <p:spPr>
          <a:xfrm>
            <a:off x="4748088" y="4186548"/>
            <a:ext cx="6746821" cy="2209139"/>
          </a:xfrm>
          <a:prstGeom prst="rect">
            <a:avLst/>
          </a:prstGeom>
          <a:ln w="12700">
            <a:solidFill>
              <a:srgbClr val="000000">
                <a:alpha val="100000"/>
              </a:srgbClr>
            </a:solidFill>
          </a:ln>
        </p:spPr>
      </p:pic>
      <p:sp>
        <p:nvSpPr>
          <p:cNvPr id="95" name="TextBox 16"/>
          <p:cNvSpPr txBox="1"/>
          <p:nvPr/>
        </p:nvSpPr>
        <p:spPr>
          <a:xfrm>
            <a:off x="3751327" y="848980"/>
            <a:ext cx="4689345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고객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농민 관리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96" name="직사각형 9"/>
          <p:cNvSpPr/>
          <p:nvPr/>
        </p:nvSpPr>
        <p:spPr>
          <a:xfrm>
            <a:off x="9320137" y="1749189"/>
            <a:ext cx="2191322" cy="5635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9483581" y="1880707"/>
            <a:ext cx="1930004" cy="3427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 정보 리스트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8" name="직사각형 9"/>
          <p:cNvSpPr/>
          <p:nvPr/>
        </p:nvSpPr>
        <p:spPr>
          <a:xfrm>
            <a:off x="9275265" y="4219722"/>
            <a:ext cx="2191322" cy="5635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99" name=""/>
          <p:cNvSpPr txBox="1"/>
          <p:nvPr/>
        </p:nvSpPr>
        <p:spPr>
          <a:xfrm>
            <a:off x="9438709" y="4351239"/>
            <a:ext cx="1930004" cy="3427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농민 정보 리스트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1" animBg="1"/>
      <p:bldP spid="90" grpId="2" animBg="1"/>
      <p:bldP spid="92" grpId="3" animBg="1"/>
      <p:bldP spid="93" grpId="4" animBg="1"/>
      <p:bldP spid="96" grpId="5" animBg="1"/>
      <p:bldP spid="97" grpId="6" animBg="1"/>
      <p:bldP spid="91" grpId="7" animBg="1"/>
      <p:bldP spid="98" grpId="8" animBg="1"/>
      <p:bldP spid="99" grpId="9" animBg="1"/>
    </p:bld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고객 정보 삭제하기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rcRect l="9200" r="7930" b="2430"/>
          <a:stretch>
            <a:fillRect/>
          </a:stretch>
        </p:blipFill>
        <p:spPr>
          <a:xfrm>
            <a:off x="684623" y="1621741"/>
            <a:ext cx="7884996" cy="4314547"/>
          </a:xfrm>
          <a:prstGeom prst="rect">
            <a:avLst/>
          </a:prstGeom>
        </p:spPr>
      </p:pic>
      <p:sp>
        <p:nvSpPr>
          <p:cNvPr id="53" name=""/>
          <p:cNvSpPr/>
          <p:nvPr/>
        </p:nvSpPr>
        <p:spPr>
          <a:xfrm>
            <a:off x="881009" y="4896538"/>
            <a:ext cx="7528190" cy="298373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1" name="직사각형 9"/>
          <p:cNvSpPr/>
          <p:nvPr/>
        </p:nvSpPr>
        <p:spPr>
          <a:xfrm>
            <a:off x="4385497" y="1552077"/>
            <a:ext cx="2219130" cy="586495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4365505" y="1706365"/>
            <a:ext cx="2227753" cy="3467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팝업창 확인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0866" y="2351982"/>
            <a:ext cx="639712" cy="639712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44811" y="2349515"/>
            <a:ext cx="651189" cy="651189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41902" y="1679630"/>
            <a:ext cx="8850068" cy="4420960"/>
          </a:xfrm>
          <a:prstGeom prst="rect">
            <a:avLst/>
          </a:prstGeom>
        </p:spPr>
      </p:pic>
      <p:sp>
        <p:nvSpPr>
          <p:cNvPr id="57" name="직사각형 9"/>
          <p:cNvSpPr/>
          <p:nvPr/>
        </p:nvSpPr>
        <p:spPr>
          <a:xfrm>
            <a:off x="8054573" y="1642694"/>
            <a:ext cx="3401147" cy="81601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8390156" y="1934873"/>
            <a:ext cx="2755822" cy="34382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삭제되어 리스트에 없음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2454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1" grpId="1" animBg="1"/>
      <p:bldP spid="62" grpId="2" animBg="1"/>
      <p:bldP spid="61" grpId="3" animBg="1"/>
      <p:bldP spid="62" grpId="4" animBg="1"/>
      <p:bldP spid="57" grpId="5" animBg="1"/>
      <p:bldP spid="58" grpId="6" animBg="1"/>
    </p:bld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504596" y="814551"/>
            <a:ext cx="5182808" cy="64086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주문 내역관리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수정페이지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rcRect r="64830" b="89120"/>
          <a:stretch>
            <a:fillRect/>
          </a:stretch>
        </p:blipFill>
        <p:spPr>
          <a:xfrm>
            <a:off x="687968" y="1665638"/>
            <a:ext cx="4850495" cy="738660"/>
          </a:xfrm>
          <a:prstGeom prst="rect">
            <a:avLst/>
          </a:prstGeom>
        </p:spPr>
      </p:pic>
      <p:sp>
        <p:nvSpPr>
          <p:cNvPr id="51" name=""/>
          <p:cNvSpPr/>
          <p:nvPr/>
        </p:nvSpPr>
        <p:spPr>
          <a:xfrm>
            <a:off x="4118359" y="1629004"/>
            <a:ext cx="1377107" cy="527891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rcRect b="15750"/>
          <a:stretch>
            <a:fillRect/>
          </a:stretch>
        </p:blipFill>
        <p:spPr>
          <a:xfrm>
            <a:off x="670994" y="2495663"/>
            <a:ext cx="10836244" cy="3588056"/>
          </a:xfrm>
          <a:prstGeom prst="rect">
            <a:avLst/>
          </a:prstGeom>
          <a:ln w="25400">
            <a:noFill/>
          </a:ln>
        </p:spPr>
      </p:pic>
      <p:cxnSp>
        <p:nvCxnSpPr>
          <p:cNvPr id="52" name=""/>
          <p:cNvCxnSpPr>
            <a:stCxn id="51" idx="2"/>
          </p:cNvCxnSpPr>
          <p:nvPr/>
        </p:nvCxnSpPr>
        <p:spPr>
          <a:xfrm rot="5400000">
            <a:off x="4534244" y="2381707"/>
            <a:ext cx="497480" cy="47856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58" name=""/>
          <p:cNvSpPr/>
          <p:nvPr/>
        </p:nvSpPr>
        <p:spPr>
          <a:xfrm>
            <a:off x="10468096" y="3819180"/>
            <a:ext cx="470512" cy="390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9149" y="2396285"/>
            <a:ext cx="10833701" cy="3658656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115095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00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주문 내역 수정하기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rcRect b="16220"/>
          <a:stretch>
            <a:fillRect/>
          </a:stretch>
        </p:blipFill>
        <p:spPr>
          <a:xfrm>
            <a:off x="688554" y="1633023"/>
            <a:ext cx="10764438" cy="3814258"/>
          </a:xfrm>
          <a:prstGeom prst="rect">
            <a:avLst/>
          </a:prstGeom>
        </p:spPr>
      </p:pic>
      <p:sp>
        <p:nvSpPr>
          <p:cNvPr id="52" name=""/>
          <p:cNvSpPr/>
          <p:nvPr/>
        </p:nvSpPr>
        <p:spPr>
          <a:xfrm>
            <a:off x="5837792" y="3182268"/>
            <a:ext cx="5531388" cy="87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7661" y="2419684"/>
            <a:ext cx="7742606" cy="2018632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sp>
        <p:nvSpPr>
          <p:cNvPr id="53" name="직사각형 9"/>
          <p:cNvSpPr/>
          <p:nvPr/>
        </p:nvSpPr>
        <p:spPr>
          <a:xfrm>
            <a:off x="1754301" y="4878898"/>
            <a:ext cx="3401147" cy="81601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2089884" y="5171077"/>
            <a:ext cx="2755823" cy="34382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입력 후 수정버튼 누르기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5785" y="5106195"/>
            <a:ext cx="639712" cy="639712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9730" y="5103728"/>
            <a:ext cx="651189" cy="651189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1256" y="1626959"/>
            <a:ext cx="10800963" cy="4476251"/>
          </a:xfrm>
          <a:prstGeom prst="rect">
            <a:avLst/>
          </a:prstGeom>
        </p:spPr>
      </p:pic>
      <p:sp>
        <p:nvSpPr>
          <p:cNvPr id="58" name="직사각형 9"/>
          <p:cNvSpPr/>
          <p:nvPr/>
        </p:nvSpPr>
        <p:spPr>
          <a:xfrm>
            <a:off x="4050356" y="1557815"/>
            <a:ext cx="3511051" cy="758634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4282651" y="1668483"/>
            <a:ext cx="3018317" cy="60390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주문 내역 리스트 페이지에 수정된 내역 확인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1" name=""/>
          <p:cNvCxnSpPr/>
          <p:nvPr/>
        </p:nvCxnSpPr>
        <p:spPr>
          <a:xfrm flipV="1">
            <a:off x="8075604" y="3124888"/>
            <a:ext cx="2168935" cy="114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34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1" animBg="1"/>
      <p:bldP spid="54" grpId="2" animBg="1"/>
      <p:bldP spid="58" grpId="3" animBg="1"/>
      <p:bldP spid="59" grpId="4" animBg="1"/>
      <p:bldP spid="61" grpId="5" animBg="1"/>
    </p:bld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5"/>
            <a:ext cx="10817333" cy="5556803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877562" y="814552"/>
            <a:ext cx="4436875" cy="64086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주문 내역 리스트 삭제하기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5768" y="1690782"/>
            <a:ext cx="10791940" cy="4578121"/>
          </a:xfrm>
          <a:prstGeom prst="rect">
            <a:avLst/>
          </a:prstGeom>
        </p:spPr>
      </p:pic>
      <p:sp>
        <p:nvSpPr>
          <p:cNvPr id="53" name=""/>
          <p:cNvSpPr/>
          <p:nvPr/>
        </p:nvSpPr>
        <p:spPr>
          <a:xfrm>
            <a:off x="10898666" y="3928201"/>
            <a:ext cx="504939" cy="37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54" name=""/>
          <p:cNvCxnSpPr>
            <a:stCxn id="53" idx="1"/>
          </p:cNvCxnSpPr>
          <p:nvPr/>
        </p:nvCxnSpPr>
        <p:spPr>
          <a:xfrm rot="10800000">
            <a:off x="6446014" y="2952749"/>
            <a:ext cx="4452651" cy="11648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0083" y="1905982"/>
            <a:ext cx="10790885" cy="4422454"/>
          </a:xfrm>
          <a:prstGeom prst="rect">
            <a:avLst/>
          </a:prstGeom>
        </p:spPr>
      </p:pic>
      <p:sp>
        <p:nvSpPr>
          <p:cNvPr id="55" name="직사각형 9"/>
          <p:cNvSpPr/>
          <p:nvPr/>
        </p:nvSpPr>
        <p:spPr>
          <a:xfrm>
            <a:off x="7068670" y="1608265"/>
            <a:ext cx="2902828" cy="953724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7266541" y="1682404"/>
            <a:ext cx="2630035" cy="87068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팝업창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확인 누르면 리스트에서 삭제된 것 확인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162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1" animBg="1"/>
      <p:bldP spid="55" grpId="2" animBg="1"/>
      <p:bldP spid="56" grpId="3" animBg="1"/>
    </p:bldLst>
  </p:timing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3" y="742406"/>
            <a:ext cx="10817333" cy="5924033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653782" y="814552"/>
            <a:ext cx="4884436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로그아웃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고객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농민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관리자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rcRect b="36600"/>
          <a:stretch>
            <a:fillRect/>
          </a:stretch>
        </p:blipFill>
        <p:spPr>
          <a:xfrm>
            <a:off x="5914527" y="1592853"/>
            <a:ext cx="2545390" cy="1335535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b="9450"/>
          <a:stretch>
            <a:fillRect/>
          </a:stretch>
        </p:blipFill>
        <p:spPr>
          <a:xfrm>
            <a:off x="1277022" y="1603353"/>
            <a:ext cx="2431085" cy="1538748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2601586" y="1978270"/>
            <a:ext cx="929547" cy="378705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1" name=""/>
          <p:cNvCxnSpPr>
            <a:stCxn id="40" idx="2"/>
            <a:endCxn id="55" idx="0"/>
          </p:cNvCxnSpPr>
          <p:nvPr/>
        </p:nvCxnSpPr>
        <p:spPr>
          <a:xfrm rot="5400000">
            <a:off x="2547470" y="2729300"/>
            <a:ext cx="891214" cy="146564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42" name=""/>
          <p:cNvCxnSpPr>
            <a:stCxn id="43" idx="2"/>
            <a:endCxn id="56" idx="0"/>
          </p:cNvCxnSpPr>
          <p:nvPr/>
        </p:nvCxnSpPr>
        <p:spPr>
          <a:xfrm rot="5400000">
            <a:off x="7316139" y="2634130"/>
            <a:ext cx="814857" cy="285628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43" name=""/>
          <p:cNvSpPr/>
          <p:nvPr/>
        </p:nvSpPr>
        <p:spPr>
          <a:xfrm>
            <a:off x="7401609" y="1990811"/>
            <a:ext cx="929547" cy="378705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rcRect l="89650" b="83880"/>
          <a:stretch>
            <a:fillRect/>
          </a:stretch>
        </p:blipFill>
        <p:spPr>
          <a:xfrm>
            <a:off x="1568182" y="5188157"/>
            <a:ext cx="1477334" cy="991709"/>
          </a:xfrm>
          <a:prstGeom prst="rect">
            <a:avLst/>
          </a:prstGeom>
        </p:spPr>
      </p:pic>
      <p:sp>
        <p:nvSpPr>
          <p:cNvPr id="45" name=""/>
          <p:cNvSpPr/>
          <p:nvPr/>
        </p:nvSpPr>
        <p:spPr>
          <a:xfrm>
            <a:off x="2007330" y="5231408"/>
            <a:ext cx="1094145" cy="445763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직사각형 9"/>
          <p:cNvSpPr/>
          <p:nvPr/>
        </p:nvSpPr>
        <p:spPr>
          <a:xfrm>
            <a:off x="900036" y="2349653"/>
            <a:ext cx="1273250" cy="55206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029050" y="2452336"/>
            <a:ext cx="1012860" cy="34670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rcRect l="30030" t="14120" r="30750" b="43210"/>
          <a:stretch>
            <a:fillRect/>
          </a:stretch>
        </p:blipFill>
        <p:spPr>
          <a:xfrm>
            <a:off x="5449771" y="4196155"/>
            <a:ext cx="4393885" cy="2193327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6"/>
          <a:srcRect t="12040" b="16860"/>
          <a:stretch>
            <a:fillRect/>
          </a:stretch>
        </p:blipFill>
        <p:spPr>
          <a:xfrm>
            <a:off x="997567" y="3248189"/>
            <a:ext cx="3844457" cy="338667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7"/>
          <a:srcRect r="5920" b="14070"/>
          <a:stretch>
            <a:fillRect/>
          </a:stretch>
        </p:blipFill>
        <p:spPr>
          <a:xfrm>
            <a:off x="5724364" y="3184373"/>
            <a:ext cx="3712780" cy="420397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57" name="직사각형 9"/>
          <p:cNvSpPr/>
          <p:nvPr/>
        </p:nvSpPr>
        <p:spPr>
          <a:xfrm>
            <a:off x="4954125" y="2329913"/>
            <a:ext cx="1273250" cy="55206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5083140" y="2432597"/>
            <a:ext cx="1012860" cy="34679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농민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9" name="직사각형 9"/>
          <p:cNvSpPr/>
          <p:nvPr/>
        </p:nvSpPr>
        <p:spPr>
          <a:xfrm>
            <a:off x="985417" y="4155915"/>
            <a:ext cx="3052015" cy="838965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1102956" y="4310387"/>
            <a:ext cx="2813648" cy="60054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관리자는 마이페이지 없이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로그아웃 버튼만 있음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1" name=""/>
          <p:cNvCxnSpPr>
            <a:stCxn id="45" idx="3"/>
            <a:endCxn id="54" idx="1"/>
          </p:cNvCxnSpPr>
          <p:nvPr/>
        </p:nvCxnSpPr>
        <p:spPr>
          <a:xfrm flipV="1">
            <a:off x="3101475" y="5292818"/>
            <a:ext cx="2348296" cy="161471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62" name=""/>
          <p:cNvSpPr/>
          <p:nvPr/>
        </p:nvSpPr>
        <p:spPr>
          <a:xfrm>
            <a:off x="811346" y="3756063"/>
            <a:ext cx="10339789" cy="45720"/>
          </a:xfrm>
          <a:prstGeom prst="rect">
            <a:avLst/>
          </a:prstGeom>
          <a:solidFill>
            <a:srgbClr val="1616ff"/>
          </a:solidFill>
          <a:ln w="25400">
            <a:solidFill>
              <a:srgbClr val="1616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8"/>
          <a:srcRect l="8780" t="770" r="63640" b="94600"/>
          <a:stretch>
            <a:fillRect/>
          </a:stretch>
        </p:blipFill>
        <p:spPr>
          <a:xfrm>
            <a:off x="5611717" y="3957197"/>
            <a:ext cx="3352506" cy="378093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8355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/>
          <p:cNvSpPr/>
          <p:nvPr/>
        </p:nvSpPr>
        <p:spPr>
          <a:xfrm>
            <a:off x="687333" y="466983"/>
            <a:ext cx="10817333" cy="5924033"/>
          </a:xfrm>
          <a:prstGeom prst="rect">
            <a:avLst/>
          </a:prstGeom>
          <a:solidFill>
            <a:srgbClr val="f0f0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825128" y="1271721"/>
            <a:ext cx="5718671" cy="1325563"/>
          </a:xfrm>
        </p:spPr>
        <p:txBody>
          <a:bodyPr/>
          <a:p>
            <a:pPr>
              <a:defRPr/>
            </a:pPr>
            <a:r>
              <a:rPr lang="ko-KR" altLang="en-US"/>
              <a:t>깃허브 주소는 여기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59555" y="2506662"/>
            <a:ext cx="7141684" cy="532157"/>
          </a:xfrm>
        </p:spPr>
        <p:txBody>
          <a:bodyPr>
            <a:normAutofit fontScale="92500"/>
          </a:bodyPr>
          <a:p>
            <a:pPr marL="0" indent="0">
              <a:buNone/>
              <a:defRPr/>
            </a:pPr>
            <a:r>
              <a:rPr lang="en-US" altLang="ko-KR">
                <a:hlinkClick r:id="rId2"/>
              </a:rPr>
              <a:t>https://github.com/HanHyeonJu/Ugly_Shop</a:t>
            </a:r>
            <a:endParaRPr lang="en-US" altLang="ko-KR"/>
          </a:p>
        </p:txBody>
      </p:sp>
      <p:sp>
        <p:nvSpPr>
          <p:cNvPr id="6" name="TextBox 10"/>
          <p:cNvSpPr txBox="1"/>
          <p:nvPr/>
        </p:nvSpPr>
        <p:spPr>
          <a:xfrm>
            <a:off x="6862131" y="5371244"/>
            <a:ext cx="4416417" cy="98955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The End...</a:t>
            </a:r>
            <a:endPara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3465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48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837816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04198" y="2350264"/>
            <a:ext cx="2805045" cy="543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srgbClr val="8c7764"/>
                </a:solidFill>
                <a:latin typeface="나눔바른고딕"/>
                <a:ea typeface="나눔바른고딕"/>
              </a:rPr>
              <a:t>프로젝트 개요</a:t>
            </a:r>
            <a:endParaRPr lang="ko-KR" altLang="en-US" sz="3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899053" y="976025"/>
            <a:ext cx="4296702" cy="8508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000" b="1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lang="en-US" altLang="ko-KR" sz="5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752665" y="2129780"/>
            <a:ext cx="1244323" cy="85165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2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"/>
          <p:cNvSpPr/>
          <p:nvPr/>
        </p:nvSpPr>
        <p:spPr>
          <a:xfrm flipH="1" flipV="1">
            <a:off x="894157" y="1868377"/>
            <a:ext cx="3752803" cy="68651"/>
          </a:xfrm>
          <a:prstGeom prst="rect">
            <a:avLst/>
          </a:prstGeom>
          <a:solidFill>
            <a:srgbClr val="b3be4e"/>
          </a:solidFill>
          <a:ln>
            <a:solidFill>
              <a:srgbClr val="b3be4e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4" name=""/>
          <p:cNvSpPr/>
          <p:nvPr/>
        </p:nvSpPr>
        <p:spPr>
          <a:xfrm flipH="1" flipV="1">
            <a:off x="885895" y="5784874"/>
            <a:ext cx="3752803" cy="6865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9179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1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95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581743"/>
            <a:ext cx="10837816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50249" y="627279"/>
            <a:ext cx="2291502" cy="822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4000" b="1">
                <a:solidFill>
                  <a:srgbClr val="8c7764"/>
                </a:solidFill>
                <a:latin typeface="나눔바른고딕"/>
                <a:ea typeface="나눔바른고딕"/>
              </a:rPr>
              <a:t>EER</a:t>
            </a:r>
            <a:endParaRPr lang="en-US" altLang="ko-KR" sz="4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7" name=""/>
          <p:cNvSpPr/>
          <p:nvPr/>
        </p:nvSpPr>
        <p:spPr>
          <a:xfrm>
            <a:off x="685110" y="783803"/>
            <a:ext cx="665602" cy="45720"/>
          </a:xfrm>
          <a:prstGeom prst="rect">
            <a:avLst/>
          </a:prstGeom>
          <a:solidFill>
            <a:srgbClr val="838b33">
              <a:alpha val="100000"/>
            </a:srgbClr>
          </a:solidFill>
          <a:ln w="12700" cap="flat" cmpd="sng" algn="ctr">
            <a:solidFill>
              <a:srgbClr val="838b3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094" y="907115"/>
            <a:ext cx="1898429" cy="5006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프로젝트 개요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11" name=""/>
          <p:cNvSpPr/>
          <p:nvPr/>
        </p:nvSpPr>
        <p:spPr>
          <a:xfrm flipV="1">
            <a:off x="1434129" y="1402209"/>
            <a:ext cx="9323742" cy="11659"/>
          </a:xfrm>
          <a:prstGeom prst="rect">
            <a:avLst/>
          </a:prstGeom>
          <a:solidFill>
            <a:srgbClr val="595736"/>
          </a:solidFill>
          <a:ln>
            <a:solidFill>
              <a:srgbClr val="59573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7627" y="1452266"/>
            <a:ext cx="10836744" cy="4981125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>
            <a:off x="891677" y="5511876"/>
            <a:ext cx="2031234" cy="814789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7 TABLES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8826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95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581743"/>
            <a:ext cx="10837816" cy="53731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28771" y="1568302"/>
            <a:ext cx="2463641" cy="64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000" b="1">
                <a:solidFill>
                  <a:srgbClr val="8c7764"/>
                </a:solidFill>
                <a:latin typeface="나눔바른고딕"/>
                <a:ea typeface="나눔바른고딕"/>
              </a:rPr>
              <a:t>FRONT-END</a:t>
            </a:r>
            <a:endParaRPr lang="en-US" altLang="ko-KR" sz="3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7" name=""/>
          <p:cNvSpPr/>
          <p:nvPr/>
        </p:nvSpPr>
        <p:spPr>
          <a:xfrm>
            <a:off x="685110" y="783803"/>
            <a:ext cx="665602" cy="45720"/>
          </a:xfrm>
          <a:prstGeom prst="rect">
            <a:avLst/>
          </a:prstGeom>
          <a:solidFill>
            <a:srgbClr val="838b33">
              <a:alpha val="100000"/>
            </a:srgbClr>
          </a:solidFill>
          <a:ln w="12700" cap="flat" cmpd="sng" algn="ctr">
            <a:solidFill>
              <a:srgbClr val="838b3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094" y="907115"/>
            <a:ext cx="1898429" cy="5006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프로젝트 개요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4904345" y="1594466"/>
            <a:ext cx="2383309" cy="64028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BACK-END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4324811" y="730562"/>
            <a:ext cx="3542377" cy="6391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프로그램 사용기술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"/>
          <p:cNvSpPr/>
          <p:nvPr/>
        </p:nvSpPr>
        <p:spPr>
          <a:xfrm>
            <a:off x="4127882" y="1713352"/>
            <a:ext cx="45720" cy="3454247"/>
          </a:xfrm>
          <a:prstGeom prst="rect">
            <a:avLst/>
          </a:prstGeom>
          <a:solidFill>
            <a:srgbClr val="595736"/>
          </a:solidFill>
          <a:ln>
            <a:solidFill>
              <a:srgbClr val="595736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7895191" y="1701876"/>
            <a:ext cx="45720" cy="3454247"/>
          </a:xfrm>
          <a:prstGeom prst="rect">
            <a:avLst/>
          </a:prstGeom>
          <a:solidFill>
            <a:srgbClr val="595736">
              <a:alpha val="100000"/>
            </a:srgbClr>
          </a:solidFill>
          <a:ln w="12700" cap="flat" cmpd="sng" algn="ctr">
            <a:solidFill>
              <a:srgbClr val="59573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3591" y="3429000"/>
            <a:ext cx="1947443" cy="545256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359" y="4324398"/>
            <a:ext cx="951947" cy="951947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8754" y="4510030"/>
            <a:ext cx="810637" cy="1142998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69296" y="4305760"/>
            <a:ext cx="759704" cy="759704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33072" y="2490684"/>
            <a:ext cx="1774518" cy="1102069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32289" y="3990673"/>
            <a:ext cx="1266847" cy="1266847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0" y="3765725"/>
            <a:ext cx="1366274" cy="1366274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096000" y="2112713"/>
            <a:ext cx="1473506" cy="1473506"/>
          </a:xfrm>
          <a:prstGeom prst="rect">
            <a:avLst/>
          </a:prstGeom>
        </p:spPr>
      </p:pic>
      <p:sp>
        <p:nvSpPr>
          <p:cNvPr id="43" name="TextBox 4"/>
          <p:cNvSpPr txBox="1"/>
          <p:nvPr/>
        </p:nvSpPr>
        <p:spPr>
          <a:xfrm>
            <a:off x="8456826" y="1586203"/>
            <a:ext cx="2383309" cy="64074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TOOLS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901777" y="3429000"/>
            <a:ext cx="1181334" cy="1186608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188058" y="2835696"/>
            <a:ext cx="1186608" cy="1186608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304701" y="4565115"/>
            <a:ext cx="1109397" cy="462248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474781" y="2458413"/>
            <a:ext cx="1941173" cy="970586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405925" y="4762638"/>
            <a:ext cx="1734605" cy="867302"/>
          </a:xfrm>
          <a:prstGeom prst="rect">
            <a:avLst/>
          </a:prstGeom>
        </p:spPr>
      </p:pic>
      <p:sp>
        <p:nvSpPr>
          <p:cNvPr id="49" name=""/>
          <p:cNvSpPr/>
          <p:nvPr/>
        </p:nvSpPr>
        <p:spPr>
          <a:xfrm flipV="1">
            <a:off x="1560363" y="1367781"/>
            <a:ext cx="9323742" cy="11659"/>
          </a:xfrm>
          <a:prstGeom prst="rect">
            <a:avLst/>
          </a:prstGeom>
          <a:solidFill>
            <a:srgbClr val="595736">
              <a:alpha val="100000"/>
            </a:srgbClr>
          </a:solidFill>
          <a:ln w="12700" cap="flat" cmpd="sng" algn="ctr">
            <a:solidFill>
              <a:srgbClr val="59573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62528" y="2268160"/>
            <a:ext cx="1286219" cy="10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3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48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837816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04198" y="2350264"/>
            <a:ext cx="2805045" cy="543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srgbClr val="8c7764"/>
                </a:solidFill>
                <a:latin typeface="나눔바른고딕"/>
                <a:ea typeface="나눔바른고딕"/>
              </a:rPr>
              <a:t>프로젝트 구성</a:t>
            </a:r>
            <a:endParaRPr lang="ko-KR" altLang="en-US" sz="3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899053" y="976025"/>
            <a:ext cx="4296702" cy="8508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000" b="1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lang="en-US" altLang="ko-KR" sz="5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752665" y="2129780"/>
            <a:ext cx="1244323" cy="85165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3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"/>
          <p:cNvSpPr/>
          <p:nvPr/>
        </p:nvSpPr>
        <p:spPr>
          <a:xfrm flipH="1" flipV="1">
            <a:off x="894157" y="1868377"/>
            <a:ext cx="3752803" cy="68651"/>
          </a:xfrm>
          <a:prstGeom prst="rect">
            <a:avLst/>
          </a:prstGeom>
          <a:solidFill>
            <a:srgbClr val="b3be4e"/>
          </a:solidFill>
          <a:ln>
            <a:solidFill>
              <a:srgbClr val="b3be4e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2" name=""/>
          <p:cNvSpPr txBox="1"/>
          <p:nvPr/>
        </p:nvSpPr>
        <p:spPr>
          <a:xfrm>
            <a:off x="1224479" y="3429000"/>
            <a:ext cx="2811596" cy="1598104"/>
          </a:xfrm>
          <a:prstGeom prst="rect">
            <a:avLst/>
          </a:prstGeom>
        </p:spPr>
        <p:txBody>
          <a:bodyPr wrap="square" bIns="36004">
            <a:spAutoFit/>
          </a:bodyPr>
          <a:p>
            <a:pPr>
              <a:defRPr/>
            </a:pPr>
            <a:r>
              <a:rPr lang="en-US" altLang="ko-KR" sz="2000" b="1">
                <a:solidFill>
                  <a:schemeClr val="accent3"/>
                </a:solidFill>
                <a:latin typeface="나눔바른고딕"/>
                <a:ea typeface="나눔바른고딕"/>
              </a:rPr>
              <a:t>3.1</a:t>
            </a: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000" b="1">
                <a:solidFill>
                  <a:srgbClr val="595959"/>
                </a:solidFill>
                <a:latin typeface="나눔바른고딕"/>
                <a:ea typeface="나눔바른고딕"/>
              </a:rPr>
              <a:t>고객별 상세과정 </a:t>
            </a:r>
            <a:endParaRPr lang="ko-KR" altLang="en-US" sz="2000" b="1">
              <a:solidFill>
                <a:srgbClr val="595959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endParaRPr lang="ko-KR" altLang="en-US" sz="2000" b="1">
              <a:solidFill>
                <a:srgbClr val="595959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r>
              <a:rPr lang="en-US" altLang="ko-KR" sz="2000" b="1">
                <a:solidFill>
                  <a:schemeClr val="accent3"/>
                </a:solidFill>
                <a:latin typeface="나눔바른고딕"/>
                <a:ea typeface="나눔바른고딕"/>
              </a:rPr>
              <a:t>3.2</a:t>
            </a: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000" b="1">
                <a:solidFill>
                  <a:srgbClr val="595959"/>
                </a:solidFill>
                <a:latin typeface="나눔바른고딕"/>
                <a:ea typeface="나눔바른고딕"/>
              </a:rPr>
              <a:t>농민별 상세과정</a:t>
            </a:r>
            <a:endParaRPr lang="ko-KR" altLang="en-US" sz="2000" b="1">
              <a:solidFill>
                <a:srgbClr val="595959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endParaRPr lang="ko-KR" altLang="en-US" sz="2000" b="1">
              <a:solidFill>
                <a:srgbClr val="595959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r>
              <a:rPr lang="en-US" altLang="ko-KR" sz="2000" b="1">
                <a:solidFill>
                  <a:schemeClr val="accent3"/>
                </a:solidFill>
                <a:latin typeface="나눔바른고딕"/>
                <a:ea typeface="나눔바른고딕"/>
              </a:rPr>
              <a:t>3.3</a:t>
            </a: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000" b="1">
                <a:solidFill>
                  <a:srgbClr val="595959"/>
                </a:solidFill>
                <a:latin typeface="나눔바른고딕"/>
                <a:ea typeface="나눔바른고딕"/>
              </a:rPr>
              <a:t>관리자별 상세과정</a:t>
            </a:r>
            <a:endParaRPr lang="ko-KR" altLang="en-US" sz="2000" b="1">
              <a:solidFill>
                <a:srgbClr val="595959"/>
              </a:solidFill>
              <a:latin typeface="나눔바른고딕"/>
              <a:ea typeface="나눔바른고딕"/>
            </a:endParaRPr>
          </a:p>
        </p:txBody>
      </p:sp>
      <p:sp>
        <p:nvSpPr>
          <p:cNvPr id="34" name=""/>
          <p:cNvSpPr/>
          <p:nvPr/>
        </p:nvSpPr>
        <p:spPr>
          <a:xfrm flipH="1" flipV="1">
            <a:off x="885895" y="5784874"/>
            <a:ext cx="3752803" cy="6865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635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1" animBg="1"/>
      <p:bldP spid="32" grpId="2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32881"/>
            <a:ext cx="10837816" cy="537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385936" y="6471920"/>
            <a:ext cx="14352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Artist - Kian Mosharaf</a:t>
            </a:r>
            <a:endParaRPr lang="ko-KR" altLang="en-US" sz="1000">
              <a:solidFill>
                <a:schemeClr val="bg1">
                  <a:lumMod val="6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7823" y="402494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4c5159"/>
                </a:solidFill>
                <a:latin typeface="나눔바른고딕"/>
                <a:ea typeface="나눔바른고딕"/>
              </a:rPr>
              <a:t>관리자</a:t>
            </a:r>
            <a:endParaRPr lang="ko-KR" altLang="en-US" sz="2400" b="1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71345" y="803833"/>
            <a:ext cx="6849309" cy="994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6600">
                <a:solidFill>
                  <a:srgbClr val="4c5159"/>
                </a:solidFill>
                <a:latin typeface="Gotham Medium"/>
              </a:rPr>
              <a:t>ugly Market User</a:t>
            </a:r>
            <a:endParaRPr lang="en-US" altLang="ko-KR" sz="6600">
              <a:solidFill>
                <a:srgbClr val="4c5159"/>
              </a:solidFill>
              <a:latin typeface="Gotham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1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681219" y="2319280"/>
            <a:ext cx="1714500" cy="17145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harpenSoften amount="6000"/>
                    </hd:imgEffect>
                  </hd:imgLayer>
                </hp:hncPhoto>
              </a:ext>
            </a:extLst>
          </a:blip>
          <a:srcRect r="-1390" b="7760"/>
          <a:stretch>
            <a:fillRect/>
          </a:stretch>
        </p:blipFill>
        <p:spPr>
          <a:xfrm>
            <a:off x="4595089" y="1889283"/>
            <a:ext cx="2703449" cy="2653032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6">
            <a:lum contrast="17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7">
                    <hd:imgEffect xmlns:hd="http://schemas.haansoft.com/office/drawingml/8.0">
                      <hd:artEffectSharpenSoften amount="2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8121964" y="2266491"/>
            <a:ext cx="2364001" cy="1911886"/>
          </a:xfrm>
          <a:prstGeom prst="rect">
            <a:avLst/>
          </a:prstGeom>
        </p:spPr>
      </p:pic>
      <p:sp>
        <p:nvSpPr>
          <p:cNvPr id="20" name="TextBox 8"/>
          <p:cNvSpPr txBox="1"/>
          <p:nvPr/>
        </p:nvSpPr>
        <p:spPr>
          <a:xfrm>
            <a:off x="8735917" y="403963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고객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5505894" y="3973994"/>
            <a:ext cx="1180211" cy="4532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농민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"/>
          <p:cNvSpPr/>
          <p:nvPr/>
        </p:nvSpPr>
        <p:spPr>
          <a:xfrm>
            <a:off x="673635" y="1288743"/>
            <a:ext cx="665602" cy="45720"/>
          </a:xfrm>
          <a:prstGeom prst="rect">
            <a:avLst/>
          </a:prstGeom>
          <a:solidFill>
            <a:srgbClr val="4c5159">
              <a:alpha val="100000"/>
            </a:srgbClr>
          </a:solidFill>
          <a:ln w="127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7"/>
          <p:cNvSpPr txBox="1"/>
          <p:nvPr/>
        </p:nvSpPr>
        <p:spPr>
          <a:xfrm>
            <a:off x="607762" y="1446482"/>
            <a:ext cx="2426320" cy="49884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3-1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3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3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4" name=""/>
          <p:cNvSpPr/>
          <p:nvPr/>
        </p:nvSpPr>
        <p:spPr>
          <a:xfrm>
            <a:off x="745575" y="1999139"/>
            <a:ext cx="10700850" cy="11292"/>
          </a:xfrm>
          <a:prstGeom prst="rect">
            <a:avLst/>
          </a:prstGeom>
          <a:solidFill>
            <a:srgbClr val="595736">
              <a:alpha val="100000"/>
            </a:srgbClr>
          </a:solidFill>
          <a:ln w="12700" cap="flat" cmpd="sng" algn="ctr">
            <a:solidFill>
              <a:srgbClr val="59573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26" name=""/>
          <p:cNvCxnSpPr/>
          <p:nvPr/>
        </p:nvCxnSpPr>
        <p:spPr>
          <a:xfrm rot="16200000" flipH="1">
            <a:off x="8500750" y="4777965"/>
            <a:ext cx="503399" cy="444"/>
          </a:xfrm>
          <a:prstGeom prst="line">
            <a:avLst/>
          </a:prstGeom>
          <a:ln w="25400">
            <a:solidFill>
              <a:srgbClr val="4c5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/>
          <p:nvPr/>
        </p:nvCxnSpPr>
        <p:spPr>
          <a:xfrm>
            <a:off x="8741193" y="4513473"/>
            <a:ext cx="1250875" cy="11476"/>
          </a:xfrm>
          <a:prstGeom prst="line">
            <a:avLst/>
          </a:prstGeom>
          <a:ln w="25400">
            <a:solidFill>
              <a:srgbClr val="4c515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/>
          <p:nvPr/>
        </p:nvCxnSpPr>
        <p:spPr>
          <a:xfrm rot="5400000">
            <a:off x="9727262" y="4795608"/>
            <a:ext cx="512514" cy="1951"/>
          </a:xfrm>
          <a:prstGeom prst="line">
            <a:avLst/>
          </a:prstGeom>
          <a:noFill/>
          <a:ln w="254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</p:cxnSp>
      <p:sp>
        <p:nvSpPr>
          <p:cNvPr id="30" name="TextBox 8"/>
          <p:cNvSpPr txBox="1"/>
          <p:nvPr/>
        </p:nvSpPr>
        <p:spPr>
          <a:xfrm>
            <a:off x="7889912" y="5029779"/>
            <a:ext cx="1455634" cy="3880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가입회원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9485064" y="5041255"/>
            <a:ext cx="1409728" cy="3956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로그인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20919" y="5429250"/>
            <a:ext cx="543958" cy="5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1"/>
                            </p:stCondLst>
                            <p:childTnLst>
                              <p:par>
                                <p:cTn id="18" presetID="42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1"/>
                            </p:stCondLst>
                            <p:childTnLst>
                              <p:par>
                                <p:cTn id="2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  <p:bldP spid="29" grpId="2" animBg="1"/>
      <p:bldP spid="30" grpId="3" animBg="1"/>
      <p:bldP spid="31" grpId="4" animBg="1"/>
      <p:bldP spid="20" grpId="5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670</ep:Words>
  <ep:PresentationFormat>와이드스크린</ep:PresentationFormat>
  <ep:Paragraphs>505</ep:Paragraphs>
  <ep:Slides>49</ep:Slides>
  <ep:Notes>0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ep:HeadingPairs>
  <ep:TitlesOfParts>
    <vt:vector size="5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깃허브 주소는 여기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2019-09-08T14:28:11.000</dcterms:created>
  <dc:creator>Kim Emma</dc:creator>
  <cp:lastModifiedBy>최이선</cp:lastModifiedBy>
  <dcterms:modified xsi:type="dcterms:W3CDTF">2022-03-22T01:39:08.102</dcterms:modified>
  <cp:revision>926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